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4"/>
    <p:sldMasterId id="2147483685" r:id="rId5"/>
  </p:sldMasterIdLst>
  <p:notesMasterIdLst>
    <p:notesMasterId r:id="rId27"/>
  </p:notesMasterIdLst>
  <p:sldIdLst>
    <p:sldId id="328" r:id="rId6"/>
    <p:sldId id="283" r:id="rId7"/>
    <p:sldId id="329" r:id="rId8"/>
    <p:sldId id="277" r:id="rId9"/>
    <p:sldId id="335" r:id="rId10"/>
    <p:sldId id="281" r:id="rId11"/>
    <p:sldId id="336" r:id="rId12"/>
    <p:sldId id="282" r:id="rId13"/>
    <p:sldId id="337" r:id="rId14"/>
    <p:sldId id="284" r:id="rId15"/>
    <p:sldId id="344" r:id="rId16"/>
    <p:sldId id="343" r:id="rId17"/>
    <p:sldId id="342" r:id="rId18"/>
    <p:sldId id="289" r:id="rId19"/>
    <p:sldId id="340" r:id="rId20"/>
    <p:sldId id="341" r:id="rId21"/>
    <p:sldId id="334" r:id="rId22"/>
    <p:sldId id="293" r:id="rId23"/>
    <p:sldId id="290" r:id="rId24"/>
    <p:sldId id="267" r:id="rId25"/>
    <p:sldId id="317" r:id="rId26"/>
  </p:sldIdLst>
  <p:sldSz cx="24382413" cy="13716000"/>
  <p:notesSz cx="6858000" cy="9144000"/>
  <p:embeddedFontLst>
    <p:embeddedFont>
      <p:font typeface="Calibri" panose="020F0502020204030204" pitchFamily="34" charset="0"/>
      <p:regular r:id="rId28"/>
      <p:bold r:id="rId29"/>
      <p:italic r:id="rId30"/>
      <p:boldItalic r:id="rId31"/>
    </p:embeddedFont>
    <p:embeddedFont>
      <p:font typeface="DW Noto Sans" panose="020B0604020202020204" charset="0"/>
      <p:regular r:id="rId32"/>
      <p:bold r:id="rId33"/>
      <p:italic r:id="rId34"/>
      <p:boldItalic r:id="rId35"/>
    </p:embeddedFont>
    <p:embeddedFont>
      <p:font typeface="Georgia" panose="02040502050405020303" pitchFamily="18" charset="0"/>
      <p:regular r:id="rId36"/>
      <p:bold r:id="rId37"/>
      <p:italic r:id="rId38"/>
      <p:boldItalic r:id="rId39"/>
    </p:embeddedFont>
    <p:embeddedFont>
      <p:font typeface="Noto Sans" panose="020B0604020202020204"/>
      <p:regular r:id="rId40"/>
      <p:bold r:id="rId41"/>
      <p:italic r:id="rId42"/>
      <p:boldItalic r:id="rId43"/>
    </p:embeddedFont>
  </p:embeddedFontLst>
  <p:defaultTextStyle>
    <a:defPPr>
      <a:defRPr lang="de-DE"/>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FC"/>
    <a:srgbClr val="003D6D"/>
    <a:srgbClr val="00B6FF"/>
    <a:srgbClr val="808A93"/>
    <a:srgbClr val="D5DBE0"/>
    <a:srgbClr val="5D676F"/>
    <a:srgbClr val="EAEDEF"/>
    <a:srgbClr val="F4F6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0E7C9B-3084-A442-8DCD-7425AEA1E55F}" v="5" dt="2023-04-16T12:11:14.5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4320"/>
        <p:guide pos="7657"/>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2.fntdata"/><Relationship Id="rId21" Type="http://schemas.openxmlformats.org/officeDocument/2006/relationships/slide" Target="slides/slide16.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2.fntdata"/><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te Weides" userId="S::beate.weides@dw.com::0e3d99c3-e00b-448e-8e45-38bae2afd104" providerId="AD" clId="Web-{8F731356-65CC-AF91-36A0-089AB209B6E9}"/>
    <pc:docChg chg="modSld">
      <pc:chgData name="Beate Weides" userId="S::beate.weides@dw.com::0e3d99c3-e00b-448e-8e45-38bae2afd104" providerId="AD" clId="Web-{8F731356-65CC-AF91-36A0-089AB209B6E9}" dt="2023-04-10T18:52:21.436" v="21" actId="14100"/>
      <pc:docMkLst>
        <pc:docMk/>
      </pc:docMkLst>
      <pc:sldChg chg="modSp">
        <pc:chgData name="Beate Weides" userId="S::beate.weides@dw.com::0e3d99c3-e00b-448e-8e45-38bae2afd104" providerId="AD" clId="Web-{8F731356-65CC-AF91-36A0-089AB209B6E9}" dt="2023-04-10T18:50:08.321" v="0" actId="14100"/>
        <pc:sldMkLst>
          <pc:docMk/>
          <pc:sldMk cId="578945571" sldId="277"/>
        </pc:sldMkLst>
        <pc:spChg chg="mod">
          <ac:chgData name="Beate Weides" userId="S::beate.weides@dw.com::0e3d99c3-e00b-448e-8e45-38bae2afd104" providerId="AD" clId="Web-{8F731356-65CC-AF91-36A0-089AB209B6E9}" dt="2023-04-10T18:50:08.321" v="0" actId="14100"/>
          <ac:spMkLst>
            <pc:docMk/>
            <pc:sldMk cId="578945571" sldId="277"/>
            <ac:spMk id="3" creationId="{AC3D008F-5E9A-428C-9539-3871B792B884}"/>
          </ac:spMkLst>
        </pc:spChg>
      </pc:sldChg>
      <pc:sldChg chg="modSp">
        <pc:chgData name="Beate Weides" userId="S::beate.weides@dw.com::0e3d99c3-e00b-448e-8e45-38bae2afd104" providerId="AD" clId="Web-{8F731356-65CC-AF91-36A0-089AB209B6E9}" dt="2023-04-10T18:51:49.730" v="15" actId="1076"/>
        <pc:sldMkLst>
          <pc:docMk/>
          <pc:sldMk cId="1455558859" sldId="282"/>
        </pc:sldMkLst>
        <pc:spChg chg="mod">
          <ac:chgData name="Beate Weides" userId="S::beate.weides@dw.com::0e3d99c3-e00b-448e-8e45-38bae2afd104" providerId="AD" clId="Web-{8F731356-65CC-AF91-36A0-089AB209B6E9}" dt="2023-04-10T18:51:49.730" v="15" actId="1076"/>
          <ac:spMkLst>
            <pc:docMk/>
            <pc:sldMk cId="1455558859" sldId="282"/>
            <ac:spMk id="3" creationId="{4EF499D8-9B68-071C-09D5-9F0C9902B4CE}"/>
          </ac:spMkLst>
        </pc:spChg>
        <pc:spChg chg="mod">
          <ac:chgData name="Beate Weides" userId="S::beate.weides@dw.com::0e3d99c3-e00b-448e-8e45-38bae2afd104" providerId="AD" clId="Web-{8F731356-65CC-AF91-36A0-089AB209B6E9}" dt="2023-04-10T18:51:08.635" v="8" actId="14100"/>
          <ac:spMkLst>
            <pc:docMk/>
            <pc:sldMk cId="1455558859" sldId="282"/>
            <ac:spMk id="4" creationId="{00000000-0000-0000-0000-000000000000}"/>
          </ac:spMkLst>
        </pc:spChg>
        <pc:spChg chg="mod">
          <ac:chgData name="Beate Weides" userId="S::beate.weides@dw.com::0e3d99c3-e00b-448e-8e45-38bae2afd104" providerId="AD" clId="Web-{8F731356-65CC-AF91-36A0-089AB209B6E9}" dt="2023-04-10T18:51:01.353" v="6" actId="1076"/>
          <ac:spMkLst>
            <pc:docMk/>
            <pc:sldMk cId="1455558859" sldId="282"/>
            <ac:spMk id="9" creationId="{C00F3840-D236-045E-7954-546B1983ED8B}"/>
          </ac:spMkLst>
        </pc:spChg>
        <pc:spChg chg="mod">
          <ac:chgData name="Beate Weides" userId="S::beate.weides@dw.com::0e3d99c3-e00b-448e-8e45-38bae2afd104" providerId="AD" clId="Web-{8F731356-65CC-AF91-36A0-089AB209B6E9}" dt="2023-04-10T18:51:17.776" v="9" actId="1076"/>
          <ac:spMkLst>
            <pc:docMk/>
            <pc:sldMk cId="1455558859" sldId="282"/>
            <ac:spMk id="10" creationId="{64139750-3E15-ED67-D77C-D30347D8B201}"/>
          </ac:spMkLst>
        </pc:spChg>
      </pc:sldChg>
      <pc:sldChg chg="modSp">
        <pc:chgData name="Beate Weides" userId="S::beate.weides@dw.com::0e3d99c3-e00b-448e-8e45-38bae2afd104" providerId="AD" clId="Web-{8F731356-65CC-AF91-36A0-089AB209B6E9}" dt="2023-04-10T18:52:21.436" v="21" actId="14100"/>
        <pc:sldMkLst>
          <pc:docMk/>
          <pc:sldMk cId="4285943487" sldId="337"/>
        </pc:sldMkLst>
        <pc:spChg chg="mod">
          <ac:chgData name="Beate Weides" userId="S::beate.weides@dw.com::0e3d99c3-e00b-448e-8e45-38bae2afd104" providerId="AD" clId="Web-{8F731356-65CC-AF91-36A0-089AB209B6E9}" dt="2023-04-10T18:52:21.436" v="21" actId="14100"/>
          <ac:spMkLst>
            <pc:docMk/>
            <pc:sldMk cId="4285943487" sldId="337"/>
            <ac:spMk id="4" creationId="{00000000-0000-0000-0000-000000000000}"/>
          </ac:spMkLst>
        </pc:spChg>
        <pc:spChg chg="mod">
          <ac:chgData name="Beate Weides" userId="S::beate.weides@dw.com::0e3d99c3-e00b-448e-8e45-38bae2afd104" providerId="AD" clId="Web-{8F731356-65CC-AF91-36A0-089AB209B6E9}" dt="2023-04-10T18:52:02.152" v="17" actId="1076"/>
          <ac:spMkLst>
            <pc:docMk/>
            <pc:sldMk cId="4285943487" sldId="337"/>
            <ac:spMk id="9" creationId="{C00F3840-D236-045E-7954-546B1983ED8B}"/>
          </ac:spMkLst>
        </pc:spChg>
        <pc:spChg chg="mod">
          <ac:chgData name="Beate Weides" userId="S::beate.weides@dw.com::0e3d99c3-e00b-448e-8e45-38bae2afd104" providerId="AD" clId="Web-{8F731356-65CC-AF91-36A0-089AB209B6E9}" dt="2023-04-10T18:52:00.199" v="16" actId="1076"/>
          <ac:spMkLst>
            <pc:docMk/>
            <pc:sldMk cId="4285943487" sldId="337"/>
            <ac:spMk id="11" creationId="{A34242A0-578C-1AF3-CD5E-B74AC20675A7}"/>
          </ac:spMkLst>
        </pc:spChg>
      </pc:sldChg>
    </pc:docChg>
  </pc:docChgLst>
  <pc:docChgLst>
    <pc:chgData name="Beate Weides" userId="0e3d99c3-e00b-448e-8e45-38bae2afd104" providerId="ADAL" clId="{237EA3BD-20C3-49FC-8CE1-88D56D1C21A6}"/>
    <pc:docChg chg="modSld">
      <pc:chgData name="Beate Weides" userId="0e3d99c3-e00b-448e-8e45-38bae2afd104" providerId="ADAL" clId="{237EA3BD-20C3-49FC-8CE1-88D56D1C21A6}" dt="2023-04-12T15:42:26.355" v="6" actId="1076"/>
      <pc:docMkLst>
        <pc:docMk/>
      </pc:docMkLst>
      <pc:sldChg chg="modSp mod">
        <pc:chgData name="Beate Weides" userId="0e3d99c3-e00b-448e-8e45-38bae2afd104" providerId="ADAL" clId="{237EA3BD-20C3-49FC-8CE1-88D56D1C21A6}" dt="2023-04-12T15:42:26.355" v="6" actId="1076"/>
        <pc:sldMkLst>
          <pc:docMk/>
          <pc:sldMk cId="1301968547" sldId="267"/>
        </pc:sldMkLst>
        <pc:spChg chg="mod">
          <ac:chgData name="Beate Weides" userId="0e3d99c3-e00b-448e-8e45-38bae2afd104" providerId="ADAL" clId="{237EA3BD-20C3-49FC-8CE1-88D56D1C21A6}" dt="2023-04-12T15:42:26.355" v="6" actId="1076"/>
          <ac:spMkLst>
            <pc:docMk/>
            <pc:sldMk cId="1301968547" sldId="267"/>
            <ac:spMk id="13" creationId="{6D195AD5-3F1F-8F3E-01FF-FDB65A7758C6}"/>
          </ac:spMkLst>
        </pc:spChg>
      </pc:sldChg>
      <pc:sldChg chg="modNotesTx">
        <pc:chgData name="Beate Weides" userId="0e3d99c3-e00b-448e-8e45-38bae2afd104" providerId="ADAL" clId="{237EA3BD-20C3-49FC-8CE1-88D56D1C21A6}" dt="2023-04-12T15:41:05.298" v="0" actId="2711"/>
        <pc:sldMkLst>
          <pc:docMk/>
          <pc:sldMk cId="578945571" sldId="277"/>
        </pc:sldMkLst>
      </pc:sldChg>
      <pc:sldChg chg="modNotesTx">
        <pc:chgData name="Beate Weides" userId="0e3d99c3-e00b-448e-8e45-38bae2afd104" providerId="ADAL" clId="{237EA3BD-20C3-49FC-8CE1-88D56D1C21A6}" dt="2023-04-12T15:42:00.986" v="5" actId="2711"/>
        <pc:sldMkLst>
          <pc:docMk/>
          <pc:sldMk cId="4290950584" sldId="343"/>
        </pc:sldMkLst>
      </pc:sldChg>
      <pc:sldChg chg="modNotesTx">
        <pc:chgData name="Beate Weides" userId="0e3d99c3-e00b-448e-8e45-38bae2afd104" providerId="ADAL" clId="{237EA3BD-20C3-49FC-8CE1-88D56D1C21A6}" dt="2023-04-12T15:41:52.103" v="4" actId="6549"/>
        <pc:sldMkLst>
          <pc:docMk/>
          <pc:sldMk cId="4184977779" sldId="344"/>
        </pc:sldMkLst>
      </pc:sldChg>
    </pc:docChg>
  </pc:docChgLst>
  <pc:docChgLst>
    <pc:chgData name="Beate Weides" userId="0e3d99c3-e00b-448e-8e45-38bae2afd104" providerId="ADAL" clId="{1AAF40FE-2CCE-D447-871F-5035AC6609D3}"/>
    <pc:docChg chg="modSld">
      <pc:chgData name="Beate Weides" userId="0e3d99c3-e00b-448e-8e45-38bae2afd104" providerId="ADAL" clId="{1AAF40FE-2CCE-D447-871F-5035AC6609D3}" dt="2023-03-27T15:55:55.469" v="50" actId="1076"/>
      <pc:docMkLst>
        <pc:docMk/>
      </pc:docMkLst>
      <pc:sldChg chg="modSp mod">
        <pc:chgData name="Beate Weides" userId="0e3d99c3-e00b-448e-8e45-38bae2afd104" providerId="ADAL" clId="{1AAF40FE-2CCE-D447-871F-5035AC6609D3}" dt="2023-03-27T15:55:55.469" v="50" actId="1076"/>
        <pc:sldMkLst>
          <pc:docMk/>
          <pc:sldMk cId="2181474273" sldId="328"/>
        </pc:sldMkLst>
        <pc:spChg chg="mod">
          <ac:chgData name="Beate Weides" userId="0e3d99c3-e00b-448e-8e45-38bae2afd104" providerId="ADAL" clId="{1AAF40FE-2CCE-D447-871F-5035AC6609D3}" dt="2023-03-27T15:55:55.469" v="50" actId="1076"/>
          <ac:spMkLst>
            <pc:docMk/>
            <pc:sldMk cId="2181474273" sldId="328"/>
            <ac:spMk id="2" creationId="{1D6CB471-CD41-430C-85DB-B61236AF2AED}"/>
          </ac:spMkLst>
        </pc:spChg>
        <pc:spChg chg="mod">
          <ac:chgData name="Beate Weides" userId="0e3d99c3-e00b-448e-8e45-38bae2afd104" providerId="ADAL" clId="{1AAF40FE-2CCE-D447-871F-5035AC6609D3}" dt="2023-03-27T15:55:49.121" v="49" actId="1076"/>
          <ac:spMkLst>
            <pc:docMk/>
            <pc:sldMk cId="2181474273" sldId="328"/>
            <ac:spMk id="3" creationId="{F8EA7F1A-A20B-46F0-A344-F5B2547EC113}"/>
          </ac:spMkLst>
        </pc:spChg>
      </pc:sldChg>
    </pc:docChg>
  </pc:docChgLst>
  <pc:docChgLst>
    <pc:chgData name="Beate Weides" userId="S::beate.weides@dw.com::0e3d99c3-e00b-448e-8e45-38bae2afd104" providerId="AD" clId="Web-{44AD8EDE-3388-3BCD-9D89-366B23DA0202}"/>
    <pc:docChg chg="addSld delSld modSld sldOrd addMainMaster">
      <pc:chgData name="Beate Weides" userId="S::beate.weides@dw.com::0e3d99c3-e00b-448e-8e45-38bae2afd104" providerId="AD" clId="Web-{44AD8EDE-3388-3BCD-9D89-366B23DA0202}" dt="2023-04-12T14:28:09.318" v="332"/>
      <pc:docMkLst>
        <pc:docMk/>
      </pc:docMkLst>
      <pc:sldChg chg="modSp modNotes">
        <pc:chgData name="Beate Weides" userId="S::beate.weides@dw.com::0e3d99c3-e00b-448e-8e45-38bae2afd104" providerId="AD" clId="Web-{44AD8EDE-3388-3BCD-9D89-366B23DA0202}" dt="2023-04-12T14:20:08.410" v="324" actId="20577"/>
        <pc:sldMkLst>
          <pc:docMk/>
          <pc:sldMk cId="1301968547" sldId="267"/>
        </pc:sldMkLst>
        <pc:spChg chg="mod">
          <ac:chgData name="Beate Weides" userId="S::beate.weides@dw.com::0e3d99c3-e00b-448e-8e45-38bae2afd104" providerId="AD" clId="Web-{44AD8EDE-3388-3BCD-9D89-366B23DA0202}" dt="2023-04-12T14:19:48.456" v="321" actId="20577"/>
          <ac:spMkLst>
            <pc:docMk/>
            <pc:sldMk cId="1301968547" sldId="267"/>
            <ac:spMk id="12" creationId="{6C367A97-2C22-1191-0612-2F364EE0BE00}"/>
          </ac:spMkLst>
        </pc:spChg>
        <pc:spChg chg="mod">
          <ac:chgData name="Beate Weides" userId="S::beate.weides@dw.com::0e3d99c3-e00b-448e-8e45-38bae2afd104" providerId="AD" clId="Web-{44AD8EDE-3388-3BCD-9D89-366B23DA0202}" dt="2023-04-12T14:19:56.863" v="322" actId="20577"/>
          <ac:spMkLst>
            <pc:docMk/>
            <pc:sldMk cId="1301968547" sldId="267"/>
            <ac:spMk id="13" creationId="{6D195AD5-3F1F-8F3E-01FF-FDB65A7758C6}"/>
          </ac:spMkLst>
        </pc:spChg>
        <pc:spChg chg="mod">
          <ac:chgData name="Beate Weides" userId="S::beate.weides@dw.com::0e3d99c3-e00b-448e-8e45-38bae2afd104" providerId="AD" clId="Web-{44AD8EDE-3388-3BCD-9D89-366B23DA0202}" dt="2023-04-12T14:20:02.738" v="323" actId="20577"/>
          <ac:spMkLst>
            <pc:docMk/>
            <pc:sldMk cId="1301968547" sldId="267"/>
            <ac:spMk id="14" creationId="{C3936E0E-D208-1071-1D79-4C01CFCF3367}"/>
          </ac:spMkLst>
        </pc:spChg>
        <pc:spChg chg="mod">
          <ac:chgData name="Beate Weides" userId="S::beate.weides@dw.com::0e3d99c3-e00b-448e-8e45-38bae2afd104" providerId="AD" clId="Web-{44AD8EDE-3388-3BCD-9D89-366B23DA0202}" dt="2023-04-12T14:20:08.410" v="324" actId="20577"/>
          <ac:spMkLst>
            <pc:docMk/>
            <pc:sldMk cId="1301968547" sldId="267"/>
            <ac:spMk id="15" creationId="{3BFED5D2-2AE5-7287-DF7D-2117E4AC955B}"/>
          </ac:spMkLst>
        </pc:spChg>
      </pc:sldChg>
      <pc:sldChg chg="modSp">
        <pc:chgData name="Beate Weides" userId="S::beate.weides@dw.com::0e3d99c3-e00b-448e-8e45-38bae2afd104" providerId="AD" clId="Web-{44AD8EDE-3388-3BCD-9D89-366B23DA0202}" dt="2023-04-12T13:22:30.398" v="8" actId="14100"/>
        <pc:sldMkLst>
          <pc:docMk/>
          <pc:sldMk cId="1455558859" sldId="282"/>
        </pc:sldMkLst>
        <pc:spChg chg="mod">
          <ac:chgData name="Beate Weides" userId="S::beate.weides@dw.com::0e3d99c3-e00b-448e-8e45-38bae2afd104" providerId="AD" clId="Web-{44AD8EDE-3388-3BCD-9D89-366B23DA0202}" dt="2023-04-12T13:22:30.398" v="8" actId="14100"/>
          <ac:spMkLst>
            <pc:docMk/>
            <pc:sldMk cId="1455558859" sldId="282"/>
            <ac:spMk id="3" creationId="{4EF499D8-9B68-071C-09D5-9F0C9902B4CE}"/>
          </ac:spMkLst>
        </pc:spChg>
        <pc:spChg chg="mod">
          <ac:chgData name="Beate Weides" userId="S::beate.weides@dw.com::0e3d99c3-e00b-448e-8e45-38bae2afd104" providerId="AD" clId="Web-{44AD8EDE-3388-3BCD-9D89-366B23DA0202}" dt="2023-04-12T13:21:26.068" v="2" actId="14100"/>
          <ac:spMkLst>
            <pc:docMk/>
            <pc:sldMk cId="1455558859" sldId="282"/>
            <ac:spMk id="4" creationId="{00000000-0000-0000-0000-000000000000}"/>
          </ac:spMkLst>
        </pc:spChg>
        <pc:spChg chg="mod">
          <ac:chgData name="Beate Weides" userId="S::beate.weides@dw.com::0e3d99c3-e00b-448e-8e45-38bae2afd104" providerId="AD" clId="Web-{44AD8EDE-3388-3BCD-9D89-366B23DA0202}" dt="2023-04-12T13:21:42.272" v="4" actId="1076"/>
          <ac:spMkLst>
            <pc:docMk/>
            <pc:sldMk cId="1455558859" sldId="282"/>
            <ac:spMk id="10" creationId="{64139750-3E15-ED67-D77C-D30347D8B201}"/>
          </ac:spMkLst>
        </pc:spChg>
        <pc:spChg chg="mod">
          <ac:chgData name="Beate Weides" userId="S::beate.weides@dw.com::0e3d99c3-e00b-448e-8e45-38bae2afd104" providerId="AD" clId="Web-{44AD8EDE-3388-3BCD-9D89-366B23DA0202}" dt="2023-04-12T13:22:05.288" v="6" actId="1076"/>
          <ac:spMkLst>
            <pc:docMk/>
            <pc:sldMk cId="1455558859" sldId="282"/>
            <ac:spMk id="12" creationId="{28AE66DC-0474-A1FC-669A-163F2AD57352}"/>
          </ac:spMkLst>
        </pc:spChg>
      </pc:sldChg>
      <pc:sldChg chg="del">
        <pc:chgData name="Beate Weides" userId="S::beate.weides@dw.com::0e3d99c3-e00b-448e-8e45-38bae2afd104" providerId="AD" clId="Web-{44AD8EDE-3388-3BCD-9D89-366B23DA0202}" dt="2023-04-12T13:25:43.108" v="21"/>
        <pc:sldMkLst>
          <pc:docMk/>
          <pc:sldMk cId="1072562064" sldId="287"/>
        </pc:sldMkLst>
      </pc:sldChg>
      <pc:sldChg chg="modNotes">
        <pc:chgData name="Beate Weides" userId="S::beate.weides@dw.com::0e3d99c3-e00b-448e-8e45-38bae2afd104" providerId="AD" clId="Web-{44AD8EDE-3388-3BCD-9D89-366B23DA0202}" dt="2023-04-12T14:08:45.104" v="250"/>
        <pc:sldMkLst>
          <pc:docMk/>
          <pc:sldMk cId="810981767" sldId="289"/>
        </pc:sldMkLst>
      </pc:sldChg>
      <pc:sldChg chg="modSp modNotes">
        <pc:chgData name="Beate Weides" userId="S::beate.weides@dw.com::0e3d99c3-e00b-448e-8e45-38bae2afd104" providerId="AD" clId="Web-{44AD8EDE-3388-3BCD-9D89-366B23DA0202}" dt="2023-04-12T14:21:20.928" v="331" actId="1076"/>
        <pc:sldMkLst>
          <pc:docMk/>
          <pc:sldMk cId="4098834230" sldId="290"/>
        </pc:sldMkLst>
        <pc:spChg chg="mod">
          <ac:chgData name="Beate Weides" userId="S::beate.weides@dw.com::0e3d99c3-e00b-448e-8e45-38bae2afd104" providerId="AD" clId="Web-{44AD8EDE-3388-3BCD-9D89-366B23DA0202}" dt="2023-04-12T14:20:31.004" v="325" actId="1076"/>
          <ac:spMkLst>
            <pc:docMk/>
            <pc:sldMk cId="4098834230" sldId="290"/>
            <ac:spMk id="15" creationId="{BC4950D4-1CDB-1B04-E9CD-DD39388CB013}"/>
          </ac:spMkLst>
        </pc:spChg>
        <pc:spChg chg="mod">
          <ac:chgData name="Beate Weides" userId="S::beate.weides@dw.com::0e3d99c3-e00b-448e-8e45-38bae2afd104" providerId="AD" clId="Web-{44AD8EDE-3388-3BCD-9D89-366B23DA0202}" dt="2023-04-12T14:20:56.943" v="328" actId="1076"/>
          <ac:spMkLst>
            <pc:docMk/>
            <pc:sldMk cId="4098834230" sldId="290"/>
            <ac:spMk id="16" creationId="{398E1AD2-B79E-AC82-0692-B5B082A81F94}"/>
          </ac:spMkLst>
        </pc:spChg>
        <pc:spChg chg="mod">
          <ac:chgData name="Beate Weides" userId="S::beate.weides@dw.com::0e3d99c3-e00b-448e-8e45-38bae2afd104" providerId="AD" clId="Web-{44AD8EDE-3388-3BCD-9D89-366B23DA0202}" dt="2023-04-12T14:20:43.770" v="327" actId="1076"/>
          <ac:spMkLst>
            <pc:docMk/>
            <pc:sldMk cId="4098834230" sldId="290"/>
            <ac:spMk id="17" creationId="{E9569016-EB73-89E8-2A35-15E5C867C547}"/>
          </ac:spMkLst>
        </pc:spChg>
        <pc:spChg chg="mod">
          <ac:chgData name="Beate Weides" userId="S::beate.weides@dw.com::0e3d99c3-e00b-448e-8e45-38bae2afd104" providerId="AD" clId="Web-{44AD8EDE-3388-3BCD-9D89-366B23DA0202}" dt="2023-04-12T14:21:05.693" v="329" actId="1076"/>
          <ac:spMkLst>
            <pc:docMk/>
            <pc:sldMk cId="4098834230" sldId="290"/>
            <ac:spMk id="19" creationId="{11204F2C-07D9-DCF5-AB76-4655EA537038}"/>
          </ac:spMkLst>
        </pc:spChg>
        <pc:spChg chg="mod">
          <ac:chgData name="Beate Weides" userId="S::beate.weides@dw.com::0e3d99c3-e00b-448e-8e45-38bae2afd104" providerId="AD" clId="Web-{44AD8EDE-3388-3BCD-9D89-366B23DA0202}" dt="2023-04-12T14:21:10.646" v="330" actId="1076"/>
          <ac:spMkLst>
            <pc:docMk/>
            <pc:sldMk cId="4098834230" sldId="290"/>
            <ac:spMk id="20" creationId="{51A423F5-AB9E-0027-9C48-DB234ED6044B}"/>
          </ac:spMkLst>
        </pc:spChg>
        <pc:spChg chg="mod">
          <ac:chgData name="Beate Weides" userId="S::beate.weides@dw.com::0e3d99c3-e00b-448e-8e45-38bae2afd104" providerId="AD" clId="Web-{44AD8EDE-3388-3BCD-9D89-366B23DA0202}" dt="2023-04-12T14:21:20.928" v="331" actId="1076"/>
          <ac:spMkLst>
            <pc:docMk/>
            <pc:sldMk cId="4098834230" sldId="290"/>
            <ac:spMk id="21" creationId="{F31161C9-8242-094D-3442-07E02731B77F}"/>
          </ac:spMkLst>
        </pc:spChg>
      </pc:sldChg>
      <pc:sldChg chg="modSp del">
        <pc:chgData name="Beate Weides" userId="S::beate.weides@dw.com::0e3d99c3-e00b-448e-8e45-38bae2afd104" providerId="AD" clId="Web-{44AD8EDE-3388-3BCD-9D89-366B23DA0202}" dt="2023-04-12T14:08:39.948" v="249"/>
        <pc:sldMkLst>
          <pc:docMk/>
          <pc:sldMk cId="1676832505" sldId="291"/>
        </pc:sldMkLst>
        <pc:spChg chg="mod">
          <ac:chgData name="Beate Weides" userId="S::beate.weides@dw.com::0e3d99c3-e00b-448e-8e45-38bae2afd104" providerId="AD" clId="Web-{44AD8EDE-3388-3BCD-9D89-366B23DA0202}" dt="2023-04-12T13:59:21.725" v="59" actId="20577"/>
          <ac:spMkLst>
            <pc:docMk/>
            <pc:sldMk cId="1676832505" sldId="291"/>
            <ac:spMk id="4" creationId="{00000000-0000-0000-0000-000000000000}"/>
          </ac:spMkLst>
        </pc:spChg>
      </pc:sldChg>
      <pc:sldChg chg="modNotes">
        <pc:chgData name="Beate Weides" userId="S::beate.weides@dw.com::0e3d99c3-e00b-448e-8e45-38bae2afd104" providerId="AD" clId="Web-{44AD8EDE-3388-3BCD-9D89-366B23DA0202}" dt="2023-04-12T14:19:27.127" v="320"/>
        <pc:sldMkLst>
          <pc:docMk/>
          <pc:sldMk cId="3100211999" sldId="293"/>
        </pc:sldMkLst>
      </pc:sldChg>
      <pc:sldChg chg="modNotes">
        <pc:chgData name="Beate Weides" userId="S::beate.weides@dw.com::0e3d99c3-e00b-448e-8e45-38bae2afd104" providerId="AD" clId="Web-{44AD8EDE-3388-3BCD-9D89-366B23DA0202}" dt="2023-04-12T14:28:09.318" v="332"/>
        <pc:sldMkLst>
          <pc:docMk/>
          <pc:sldMk cId="3044646738" sldId="329"/>
        </pc:sldMkLst>
      </pc:sldChg>
      <pc:sldChg chg="modNotes">
        <pc:chgData name="Beate Weides" userId="S::beate.weides@dw.com::0e3d99c3-e00b-448e-8e45-38bae2afd104" providerId="AD" clId="Web-{44AD8EDE-3388-3BCD-9D89-366B23DA0202}" dt="2023-04-12T14:17:46.155" v="313"/>
        <pc:sldMkLst>
          <pc:docMk/>
          <pc:sldMk cId="4148560776" sldId="334"/>
        </pc:sldMkLst>
      </pc:sldChg>
      <pc:sldChg chg="modSp">
        <pc:chgData name="Beate Weides" userId="S::beate.weides@dw.com::0e3d99c3-e00b-448e-8e45-38bae2afd104" providerId="AD" clId="Web-{44AD8EDE-3388-3BCD-9D89-366B23DA0202}" dt="2023-04-12T13:22:46.071" v="10"/>
        <pc:sldMkLst>
          <pc:docMk/>
          <pc:sldMk cId="4285943487" sldId="337"/>
        </pc:sldMkLst>
        <pc:spChg chg="mod">
          <ac:chgData name="Beate Weides" userId="S::beate.weides@dw.com::0e3d99c3-e00b-448e-8e45-38bae2afd104" providerId="AD" clId="Web-{44AD8EDE-3388-3BCD-9D89-366B23DA0202}" dt="2023-04-12T13:22:46.071" v="10"/>
          <ac:spMkLst>
            <pc:docMk/>
            <pc:sldMk cId="4285943487" sldId="337"/>
            <ac:spMk id="4" creationId="{00000000-0000-0000-0000-000000000000}"/>
          </ac:spMkLst>
        </pc:spChg>
      </pc:sldChg>
      <pc:sldChg chg="del">
        <pc:chgData name="Beate Weides" userId="S::beate.weides@dw.com::0e3d99c3-e00b-448e-8e45-38bae2afd104" providerId="AD" clId="Web-{44AD8EDE-3388-3BCD-9D89-366B23DA0202}" dt="2023-04-12T13:56:39.985" v="53"/>
        <pc:sldMkLst>
          <pc:docMk/>
          <pc:sldMk cId="3846231558" sldId="338"/>
        </pc:sldMkLst>
      </pc:sldChg>
      <pc:sldChg chg="del">
        <pc:chgData name="Beate Weides" userId="S::beate.weides@dw.com::0e3d99c3-e00b-448e-8e45-38bae2afd104" providerId="AD" clId="Web-{44AD8EDE-3388-3BCD-9D89-366B23DA0202}" dt="2023-04-12T13:56:19.875" v="52"/>
        <pc:sldMkLst>
          <pc:docMk/>
          <pc:sldMk cId="567184312" sldId="339"/>
        </pc:sldMkLst>
      </pc:sldChg>
      <pc:sldChg chg="delSp modSp modNotes">
        <pc:chgData name="Beate Weides" userId="S::beate.weides@dw.com::0e3d99c3-e00b-448e-8e45-38bae2afd104" providerId="AD" clId="Web-{44AD8EDE-3388-3BCD-9D89-366B23DA0202}" dt="2023-04-12T14:16:51.528" v="307" actId="1076"/>
        <pc:sldMkLst>
          <pc:docMk/>
          <pc:sldMk cId="1245449089" sldId="340"/>
        </pc:sldMkLst>
        <pc:spChg chg="mod">
          <ac:chgData name="Beate Weides" userId="S::beate.weides@dw.com::0e3d99c3-e00b-448e-8e45-38bae2afd104" providerId="AD" clId="Web-{44AD8EDE-3388-3BCD-9D89-366B23DA0202}" dt="2023-04-12T14:16:23.511" v="303" actId="14100"/>
          <ac:spMkLst>
            <pc:docMk/>
            <pc:sldMk cId="1245449089" sldId="340"/>
            <ac:spMk id="2" creationId="{00000000-0000-0000-0000-000000000000}"/>
          </ac:spMkLst>
        </pc:spChg>
        <pc:spChg chg="mod">
          <ac:chgData name="Beate Weides" userId="S::beate.weides@dw.com::0e3d99c3-e00b-448e-8e45-38bae2afd104" providerId="AD" clId="Web-{44AD8EDE-3388-3BCD-9D89-366B23DA0202}" dt="2023-04-12T14:16:51.528" v="307" actId="1076"/>
          <ac:spMkLst>
            <pc:docMk/>
            <pc:sldMk cId="1245449089" sldId="340"/>
            <ac:spMk id="4" creationId="{00000000-0000-0000-0000-000000000000}"/>
          </ac:spMkLst>
        </pc:spChg>
        <pc:spChg chg="del">
          <ac:chgData name="Beate Weides" userId="S::beate.weides@dw.com::0e3d99c3-e00b-448e-8e45-38bae2afd104" providerId="AD" clId="Web-{44AD8EDE-3388-3BCD-9D89-366B23DA0202}" dt="2023-04-12T14:14:14.788" v="274"/>
          <ac:spMkLst>
            <pc:docMk/>
            <pc:sldMk cId="1245449089" sldId="340"/>
            <ac:spMk id="6" creationId="{B35AF194-D44E-4D47-8831-FC26CDF34EDC}"/>
          </ac:spMkLst>
        </pc:spChg>
        <pc:picChg chg="del">
          <ac:chgData name="Beate Weides" userId="S::beate.weides@dw.com::0e3d99c3-e00b-448e-8e45-38bae2afd104" providerId="AD" clId="Web-{44AD8EDE-3388-3BCD-9D89-366B23DA0202}" dt="2023-04-12T14:13:44.912" v="270"/>
          <ac:picMkLst>
            <pc:docMk/>
            <pc:sldMk cId="1245449089" sldId="340"/>
            <ac:picMk id="3" creationId="{074B9C5E-8F12-F1DE-0B68-368D352333C1}"/>
          </ac:picMkLst>
        </pc:picChg>
      </pc:sldChg>
      <pc:sldChg chg="delSp modSp modNotes">
        <pc:chgData name="Beate Weides" userId="S::beate.weides@dw.com::0e3d99c3-e00b-448e-8e45-38bae2afd104" providerId="AD" clId="Web-{44AD8EDE-3388-3BCD-9D89-366B23DA0202}" dt="2023-04-12T14:17:19.560" v="311"/>
        <pc:sldMkLst>
          <pc:docMk/>
          <pc:sldMk cId="1206469984" sldId="341"/>
        </pc:sldMkLst>
        <pc:spChg chg="mod">
          <ac:chgData name="Beate Weides" userId="S::beate.weides@dw.com::0e3d99c3-e00b-448e-8e45-38bae2afd104" providerId="AD" clId="Web-{44AD8EDE-3388-3BCD-9D89-366B23DA0202}" dt="2023-04-12T14:17:07.482" v="309" actId="14100"/>
          <ac:spMkLst>
            <pc:docMk/>
            <pc:sldMk cId="1206469984" sldId="341"/>
            <ac:spMk id="2" creationId="{00000000-0000-0000-0000-000000000000}"/>
          </ac:spMkLst>
        </pc:spChg>
        <pc:spChg chg="mod">
          <ac:chgData name="Beate Weides" userId="S::beate.weides@dw.com::0e3d99c3-e00b-448e-8e45-38bae2afd104" providerId="AD" clId="Web-{44AD8EDE-3388-3BCD-9D89-366B23DA0202}" dt="2023-04-12T14:17:19.560" v="311"/>
          <ac:spMkLst>
            <pc:docMk/>
            <pc:sldMk cId="1206469984" sldId="341"/>
            <ac:spMk id="4" creationId="{00000000-0000-0000-0000-000000000000}"/>
          </ac:spMkLst>
        </pc:spChg>
        <pc:picChg chg="del">
          <ac:chgData name="Beate Weides" userId="S::beate.weides@dw.com::0e3d99c3-e00b-448e-8e45-38bae2afd104" providerId="AD" clId="Web-{44AD8EDE-3388-3BCD-9D89-366B23DA0202}" dt="2023-04-12T14:14:19.788" v="275"/>
          <ac:picMkLst>
            <pc:docMk/>
            <pc:sldMk cId="1206469984" sldId="341"/>
            <ac:picMk id="3" creationId="{074B9C5E-8F12-F1DE-0B68-368D352333C1}"/>
          </ac:picMkLst>
        </pc:picChg>
      </pc:sldChg>
      <pc:sldChg chg="modSp add modNotes">
        <pc:chgData name="Beate Weides" userId="S::beate.weides@dw.com::0e3d99c3-e00b-448e-8e45-38bae2afd104" providerId="AD" clId="Web-{44AD8EDE-3388-3BCD-9D89-366B23DA0202}" dt="2023-04-12T14:11:44.642" v="267" actId="20577"/>
        <pc:sldMkLst>
          <pc:docMk/>
          <pc:sldMk cId="1647501788" sldId="342"/>
        </pc:sldMkLst>
        <pc:spChg chg="mod">
          <ac:chgData name="Beate Weides" userId="S::beate.weides@dw.com::0e3d99c3-e00b-448e-8e45-38bae2afd104" providerId="AD" clId="Web-{44AD8EDE-3388-3BCD-9D89-366B23DA0202}" dt="2023-04-12T14:11:44.642" v="267" actId="20577"/>
          <ac:spMkLst>
            <pc:docMk/>
            <pc:sldMk cId="1647501788" sldId="342"/>
            <ac:spMk id="10" creationId="{23996473-E945-6372-66D6-7B3BAF52AE39}"/>
          </ac:spMkLst>
        </pc:spChg>
        <pc:spChg chg="mod">
          <ac:chgData name="Beate Weides" userId="S::beate.weides@dw.com::0e3d99c3-e00b-448e-8e45-38bae2afd104" providerId="AD" clId="Web-{44AD8EDE-3388-3BCD-9D89-366B23DA0202}" dt="2023-04-12T14:10:45.406" v="262" actId="20577"/>
          <ac:spMkLst>
            <pc:docMk/>
            <pc:sldMk cId="1647501788" sldId="342"/>
            <ac:spMk id="11" creationId="{F9AA6741-B157-B41A-9216-084F2E34C02B}"/>
          </ac:spMkLst>
        </pc:spChg>
      </pc:sldChg>
      <pc:sldChg chg="modSp add modNotes">
        <pc:chgData name="Beate Weides" userId="S::beate.weides@dw.com::0e3d99c3-e00b-448e-8e45-38bae2afd104" providerId="AD" clId="Web-{44AD8EDE-3388-3BCD-9D89-366B23DA0202}" dt="2023-04-12T14:10:36.218" v="261" actId="14100"/>
        <pc:sldMkLst>
          <pc:docMk/>
          <pc:sldMk cId="4290950584" sldId="343"/>
        </pc:sldMkLst>
        <pc:spChg chg="mod">
          <ac:chgData name="Beate Weides" userId="S::beate.weides@dw.com::0e3d99c3-e00b-448e-8e45-38bae2afd104" providerId="AD" clId="Web-{44AD8EDE-3388-3BCD-9D89-366B23DA0202}" dt="2023-04-12T13:56:12" v="51" actId="20577"/>
          <ac:spMkLst>
            <pc:docMk/>
            <pc:sldMk cId="4290950584" sldId="343"/>
            <ac:spMk id="2" creationId="{4AB0EF7F-EA4E-4753-BD3E-85069C4E1538}"/>
          </ac:spMkLst>
        </pc:spChg>
        <pc:spChg chg="mod">
          <ac:chgData name="Beate Weides" userId="S::beate.weides@dw.com::0e3d99c3-e00b-448e-8e45-38bae2afd104" providerId="AD" clId="Web-{44AD8EDE-3388-3BCD-9D89-366B23DA0202}" dt="2023-04-12T14:10:36.218" v="261" actId="14100"/>
          <ac:spMkLst>
            <pc:docMk/>
            <pc:sldMk cId="4290950584" sldId="343"/>
            <ac:spMk id="3" creationId="{AC3D008F-5E9A-428C-9539-3871B792B884}"/>
          </ac:spMkLst>
        </pc:spChg>
      </pc:sldChg>
      <pc:sldChg chg="modSp add ord">
        <pc:chgData name="Beate Weides" userId="S::beate.weides@dw.com::0e3d99c3-e00b-448e-8e45-38bae2afd104" providerId="AD" clId="Web-{44AD8EDE-3388-3BCD-9D89-366B23DA0202}" dt="2023-04-12T14:10:17.014" v="259" actId="14100"/>
        <pc:sldMkLst>
          <pc:docMk/>
          <pc:sldMk cId="4184977779" sldId="344"/>
        </pc:sldMkLst>
        <pc:spChg chg="mod">
          <ac:chgData name="Beate Weides" userId="S::beate.weides@dw.com::0e3d99c3-e00b-448e-8e45-38bae2afd104" providerId="AD" clId="Web-{44AD8EDE-3388-3BCD-9D89-366B23DA0202}" dt="2023-04-12T13:24:39.387" v="19" actId="20577"/>
          <ac:spMkLst>
            <pc:docMk/>
            <pc:sldMk cId="4184977779" sldId="344"/>
            <ac:spMk id="2" creationId="{4AB0EF7F-EA4E-4753-BD3E-85069C4E1538}"/>
          </ac:spMkLst>
        </pc:spChg>
        <pc:spChg chg="mod">
          <ac:chgData name="Beate Weides" userId="S::beate.weides@dw.com::0e3d99c3-e00b-448e-8e45-38bae2afd104" providerId="AD" clId="Web-{44AD8EDE-3388-3BCD-9D89-366B23DA0202}" dt="2023-04-12T14:10:17.014" v="259" actId="14100"/>
          <ac:spMkLst>
            <pc:docMk/>
            <pc:sldMk cId="4184977779" sldId="344"/>
            <ac:spMk id="7" creationId="{1D4CA8F6-6C03-2883-FE74-C15221032683}"/>
          </ac:spMkLst>
        </pc:spChg>
      </pc:sldChg>
      <pc:sldMasterChg chg="add addSldLayout">
        <pc:chgData name="Beate Weides" userId="S::beate.weides@dw.com::0e3d99c3-e00b-448e-8e45-38bae2afd104" providerId="AD" clId="Web-{44AD8EDE-3388-3BCD-9D89-366B23DA0202}" dt="2023-04-12T13:24:03.917" v="11"/>
        <pc:sldMasterMkLst>
          <pc:docMk/>
          <pc:sldMasterMk cId="2092787347" sldId="2147483685"/>
        </pc:sldMasterMkLst>
        <pc:sldLayoutChg chg="add">
          <pc:chgData name="Beate Weides" userId="S::beate.weides@dw.com::0e3d99c3-e00b-448e-8e45-38bae2afd104" providerId="AD" clId="Web-{44AD8EDE-3388-3BCD-9D89-366B23DA0202}" dt="2023-04-12T13:24:03.917" v="11"/>
          <pc:sldLayoutMkLst>
            <pc:docMk/>
            <pc:sldMasterMk cId="2092787347" sldId="2147483685"/>
            <pc:sldLayoutMk cId="0" sldId="2147483686"/>
          </pc:sldLayoutMkLst>
        </pc:sldLayoutChg>
        <pc:sldLayoutChg chg="add">
          <pc:chgData name="Beate Weides" userId="S::beate.weides@dw.com::0e3d99c3-e00b-448e-8e45-38bae2afd104" providerId="AD" clId="Web-{44AD8EDE-3388-3BCD-9D89-366B23DA0202}" dt="2023-04-12T13:24:03.917" v="11"/>
          <pc:sldLayoutMkLst>
            <pc:docMk/>
            <pc:sldMasterMk cId="2092787347" sldId="2147483685"/>
            <pc:sldLayoutMk cId="0" sldId="2147483687"/>
          </pc:sldLayoutMkLst>
        </pc:sldLayoutChg>
        <pc:sldLayoutChg chg="add">
          <pc:chgData name="Beate Weides" userId="S::beate.weides@dw.com::0e3d99c3-e00b-448e-8e45-38bae2afd104" providerId="AD" clId="Web-{44AD8EDE-3388-3BCD-9D89-366B23DA0202}" dt="2023-04-12T13:24:03.917" v="11"/>
          <pc:sldLayoutMkLst>
            <pc:docMk/>
            <pc:sldMasterMk cId="2092787347" sldId="2147483685"/>
            <pc:sldLayoutMk cId="625376896" sldId="2147483688"/>
          </pc:sldLayoutMkLst>
        </pc:sldLayoutChg>
        <pc:sldLayoutChg chg="add">
          <pc:chgData name="Beate Weides" userId="S::beate.weides@dw.com::0e3d99c3-e00b-448e-8e45-38bae2afd104" providerId="AD" clId="Web-{44AD8EDE-3388-3BCD-9D89-366B23DA0202}" dt="2023-04-12T13:24:03.917" v="11"/>
          <pc:sldLayoutMkLst>
            <pc:docMk/>
            <pc:sldMasterMk cId="2092787347" sldId="2147483685"/>
            <pc:sldLayoutMk cId="898964170" sldId="2147483689"/>
          </pc:sldLayoutMkLst>
        </pc:sldLayoutChg>
        <pc:sldLayoutChg chg="add">
          <pc:chgData name="Beate Weides" userId="S::beate.weides@dw.com::0e3d99c3-e00b-448e-8e45-38bae2afd104" providerId="AD" clId="Web-{44AD8EDE-3388-3BCD-9D89-366B23DA0202}" dt="2023-04-12T13:24:03.917" v="11"/>
          <pc:sldLayoutMkLst>
            <pc:docMk/>
            <pc:sldMasterMk cId="2092787347" sldId="2147483685"/>
            <pc:sldLayoutMk cId="827944183" sldId="2147483690"/>
          </pc:sldLayoutMkLst>
        </pc:sldLayoutChg>
        <pc:sldLayoutChg chg="add">
          <pc:chgData name="Beate Weides" userId="S::beate.weides@dw.com::0e3d99c3-e00b-448e-8e45-38bae2afd104" providerId="AD" clId="Web-{44AD8EDE-3388-3BCD-9D89-366B23DA0202}" dt="2023-04-12T13:24:03.917" v="11"/>
          <pc:sldLayoutMkLst>
            <pc:docMk/>
            <pc:sldMasterMk cId="2092787347" sldId="2147483685"/>
            <pc:sldLayoutMk cId="0" sldId="2147483691"/>
          </pc:sldLayoutMkLst>
        </pc:sldLayoutChg>
        <pc:sldLayoutChg chg="add">
          <pc:chgData name="Beate Weides" userId="S::beate.weides@dw.com::0e3d99c3-e00b-448e-8e45-38bae2afd104" providerId="AD" clId="Web-{44AD8EDE-3388-3BCD-9D89-366B23DA0202}" dt="2023-04-12T13:24:03.917" v="11"/>
          <pc:sldLayoutMkLst>
            <pc:docMk/>
            <pc:sldMasterMk cId="2092787347" sldId="2147483685"/>
            <pc:sldLayoutMk cId="1809502463" sldId="2147483692"/>
          </pc:sldLayoutMkLst>
        </pc:sldLayoutChg>
        <pc:sldLayoutChg chg="add">
          <pc:chgData name="Beate Weides" userId="S::beate.weides@dw.com::0e3d99c3-e00b-448e-8e45-38bae2afd104" providerId="AD" clId="Web-{44AD8EDE-3388-3BCD-9D89-366B23DA0202}" dt="2023-04-12T13:24:03.917" v="11"/>
          <pc:sldLayoutMkLst>
            <pc:docMk/>
            <pc:sldMasterMk cId="2092787347" sldId="2147483685"/>
            <pc:sldLayoutMk cId="1169176490" sldId="2147483693"/>
          </pc:sldLayoutMkLst>
        </pc:sldLayoutChg>
        <pc:sldLayoutChg chg="add">
          <pc:chgData name="Beate Weides" userId="S::beate.weides@dw.com::0e3d99c3-e00b-448e-8e45-38bae2afd104" providerId="AD" clId="Web-{44AD8EDE-3388-3BCD-9D89-366B23DA0202}" dt="2023-04-12T13:24:03.917" v="11"/>
          <pc:sldLayoutMkLst>
            <pc:docMk/>
            <pc:sldMasterMk cId="2092787347" sldId="2147483685"/>
            <pc:sldLayoutMk cId="0" sldId="2147483694"/>
          </pc:sldLayoutMkLst>
        </pc:sldLayoutChg>
        <pc:sldLayoutChg chg="add">
          <pc:chgData name="Beate Weides" userId="S::beate.weides@dw.com::0e3d99c3-e00b-448e-8e45-38bae2afd104" providerId="AD" clId="Web-{44AD8EDE-3388-3BCD-9D89-366B23DA0202}" dt="2023-04-12T13:24:03.917" v="11"/>
          <pc:sldLayoutMkLst>
            <pc:docMk/>
            <pc:sldMasterMk cId="2092787347" sldId="2147483685"/>
            <pc:sldLayoutMk cId="1413449684" sldId="2147483695"/>
          </pc:sldLayoutMkLst>
        </pc:sldLayoutChg>
        <pc:sldLayoutChg chg="add">
          <pc:chgData name="Beate Weides" userId="S::beate.weides@dw.com::0e3d99c3-e00b-448e-8e45-38bae2afd104" providerId="AD" clId="Web-{44AD8EDE-3388-3BCD-9D89-366B23DA0202}" dt="2023-04-12T13:24:03.917" v="11"/>
          <pc:sldLayoutMkLst>
            <pc:docMk/>
            <pc:sldMasterMk cId="2092787347" sldId="2147483685"/>
            <pc:sldLayoutMk cId="0" sldId="2147483696"/>
          </pc:sldLayoutMkLst>
        </pc:sldLayoutChg>
        <pc:sldLayoutChg chg="add">
          <pc:chgData name="Beate Weides" userId="S::beate.weides@dw.com::0e3d99c3-e00b-448e-8e45-38bae2afd104" providerId="AD" clId="Web-{44AD8EDE-3388-3BCD-9D89-366B23DA0202}" dt="2023-04-12T13:24:03.917" v="11"/>
          <pc:sldLayoutMkLst>
            <pc:docMk/>
            <pc:sldMasterMk cId="2092787347" sldId="2147483685"/>
            <pc:sldLayoutMk cId="0" sldId="2147483697"/>
          </pc:sldLayoutMkLst>
        </pc:sldLayoutChg>
        <pc:sldLayoutChg chg="add">
          <pc:chgData name="Beate Weides" userId="S::beate.weides@dw.com::0e3d99c3-e00b-448e-8e45-38bae2afd104" providerId="AD" clId="Web-{44AD8EDE-3388-3BCD-9D89-366B23DA0202}" dt="2023-04-12T13:24:03.917" v="11"/>
          <pc:sldLayoutMkLst>
            <pc:docMk/>
            <pc:sldMasterMk cId="2092787347" sldId="2147483685"/>
            <pc:sldLayoutMk cId="0" sldId="2147483698"/>
          </pc:sldLayoutMkLst>
        </pc:sldLayoutChg>
        <pc:sldLayoutChg chg="add">
          <pc:chgData name="Beate Weides" userId="S::beate.weides@dw.com::0e3d99c3-e00b-448e-8e45-38bae2afd104" providerId="AD" clId="Web-{44AD8EDE-3388-3BCD-9D89-366B23DA0202}" dt="2023-04-12T13:24:03.917" v="11"/>
          <pc:sldLayoutMkLst>
            <pc:docMk/>
            <pc:sldMasterMk cId="2092787347" sldId="2147483685"/>
            <pc:sldLayoutMk cId="0" sldId="2147483699"/>
          </pc:sldLayoutMkLst>
        </pc:sldLayoutChg>
      </pc:sldMasterChg>
    </pc:docChg>
  </pc:docChgLst>
  <pc:docChgLst>
    <pc:chgData name="Beate Weides" userId="0e3d99c3-e00b-448e-8e45-38bae2afd104" providerId="ADAL" clId="{2A0E7C9B-3084-A442-8DCD-7425AEA1E55F}"/>
    <pc:docChg chg="modSld sldOrd">
      <pc:chgData name="Beate Weides" userId="0e3d99c3-e00b-448e-8e45-38bae2afd104" providerId="ADAL" clId="{2A0E7C9B-3084-A442-8DCD-7425AEA1E55F}" dt="2023-04-16T12:11:14.555" v="4" actId="20578"/>
      <pc:docMkLst>
        <pc:docMk/>
      </pc:docMkLst>
      <pc:sldChg chg="modSp mod">
        <pc:chgData name="Beate Weides" userId="0e3d99c3-e00b-448e-8e45-38bae2afd104" providerId="ADAL" clId="{2A0E7C9B-3084-A442-8DCD-7425AEA1E55F}" dt="2023-04-16T12:09:54.013" v="3" actId="1076"/>
        <pc:sldMkLst>
          <pc:docMk/>
          <pc:sldMk cId="4098834230" sldId="290"/>
        </pc:sldMkLst>
        <pc:spChg chg="mod">
          <ac:chgData name="Beate Weides" userId="0e3d99c3-e00b-448e-8e45-38bae2afd104" providerId="ADAL" clId="{2A0E7C9B-3084-A442-8DCD-7425AEA1E55F}" dt="2023-04-16T12:09:48.529" v="2" actId="1076"/>
          <ac:spMkLst>
            <pc:docMk/>
            <pc:sldMk cId="4098834230" sldId="290"/>
            <ac:spMk id="13" creationId="{70D9D3E5-2D26-9233-BB7E-F6A0DBA6EE29}"/>
          </ac:spMkLst>
        </pc:spChg>
        <pc:spChg chg="mod">
          <ac:chgData name="Beate Weides" userId="0e3d99c3-e00b-448e-8e45-38bae2afd104" providerId="ADAL" clId="{2A0E7C9B-3084-A442-8DCD-7425AEA1E55F}" dt="2023-04-16T12:09:45.073" v="1" actId="1076"/>
          <ac:spMkLst>
            <pc:docMk/>
            <pc:sldMk cId="4098834230" sldId="290"/>
            <ac:spMk id="16" creationId="{398E1AD2-B79E-AC82-0692-B5B082A81F94}"/>
          </ac:spMkLst>
        </pc:spChg>
        <pc:spChg chg="mod">
          <ac:chgData name="Beate Weides" userId="0e3d99c3-e00b-448e-8e45-38bae2afd104" providerId="ADAL" clId="{2A0E7C9B-3084-A442-8DCD-7425AEA1E55F}" dt="2023-04-16T12:09:32.275" v="0" actId="1076"/>
          <ac:spMkLst>
            <pc:docMk/>
            <pc:sldMk cId="4098834230" sldId="290"/>
            <ac:spMk id="17" creationId="{E9569016-EB73-89E8-2A35-15E5C867C547}"/>
          </ac:spMkLst>
        </pc:spChg>
        <pc:spChg chg="mod">
          <ac:chgData name="Beate Weides" userId="0e3d99c3-e00b-448e-8e45-38bae2afd104" providerId="ADAL" clId="{2A0E7C9B-3084-A442-8DCD-7425AEA1E55F}" dt="2023-04-16T12:09:54.013" v="3" actId="1076"/>
          <ac:spMkLst>
            <pc:docMk/>
            <pc:sldMk cId="4098834230" sldId="290"/>
            <ac:spMk id="20" creationId="{51A423F5-AB9E-0027-9C48-DB234ED6044B}"/>
          </ac:spMkLst>
        </pc:spChg>
      </pc:sldChg>
      <pc:sldChg chg="ord">
        <pc:chgData name="Beate Weides" userId="0e3d99c3-e00b-448e-8e45-38bae2afd104" providerId="ADAL" clId="{2A0E7C9B-3084-A442-8DCD-7425AEA1E55F}" dt="2023-04-16T12:11:14.555" v="4" actId="20578"/>
        <pc:sldMkLst>
          <pc:docMk/>
          <pc:sldMk cId="3100211999"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395E8-7871-B946-A044-0B909A61BB15}" type="datetimeFigureOut">
              <a:rPr lang="de-DE" smtClean="0"/>
              <a:t>16.04.2023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CE4770-25AD-3B47-845E-BF1A37AE5567}" type="slidenum">
              <a:rPr lang="de-DE" smtClean="0"/>
              <a:t>‹#›</a:t>
            </a:fld>
            <a:endParaRPr lang="de-DE"/>
          </a:p>
        </p:txBody>
      </p:sp>
    </p:spTree>
    <p:extLst>
      <p:ext uri="{BB962C8B-B14F-4D97-AF65-F5344CB8AC3E}">
        <p14:creationId xmlns:p14="http://schemas.microsoft.com/office/powerpoint/2010/main" val="634423822"/>
      </p:ext>
    </p:extLst>
  </p:cSld>
  <p:clrMap bg1="lt1" tx1="dk1" bg2="lt2" tx2="dk2" accent1="accent1" accent2="accent2" accent3="accent3" accent4="accent4" accent5="accent5" accent6="accent6" hlink="hlink" folHlink="folHlink"/>
  <p:notesStyle>
    <a:lvl1pPr marL="0" algn="l" defTabSz="1828709" rtl="0" eaLnBrk="1" latinLnBrk="0" hangingPunct="1">
      <a:defRPr sz="2400" kern="1200">
        <a:solidFill>
          <a:schemeClr val="tx1"/>
        </a:solidFill>
        <a:latin typeface="+mn-lt"/>
        <a:ea typeface="+mn-ea"/>
        <a:cs typeface="+mn-cs"/>
      </a:defRPr>
    </a:lvl1pPr>
    <a:lvl2pPr marL="914354" algn="l" defTabSz="1828709" rtl="0" eaLnBrk="1" latinLnBrk="0" hangingPunct="1">
      <a:defRPr sz="2400" kern="1200">
        <a:solidFill>
          <a:schemeClr val="tx1"/>
        </a:solidFill>
        <a:latin typeface="+mn-lt"/>
        <a:ea typeface="+mn-ea"/>
        <a:cs typeface="+mn-cs"/>
      </a:defRPr>
    </a:lvl2pPr>
    <a:lvl3pPr marL="1828709" algn="l" defTabSz="1828709" rtl="0" eaLnBrk="1" latinLnBrk="0" hangingPunct="1">
      <a:defRPr sz="2400" kern="1200">
        <a:solidFill>
          <a:schemeClr val="tx1"/>
        </a:solidFill>
        <a:latin typeface="+mn-lt"/>
        <a:ea typeface="+mn-ea"/>
        <a:cs typeface="+mn-cs"/>
      </a:defRPr>
    </a:lvl3pPr>
    <a:lvl4pPr marL="2743063" algn="l" defTabSz="1828709" rtl="0" eaLnBrk="1" latinLnBrk="0" hangingPunct="1">
      <a:defRPr sz="2400" kern="1200">
        <a:solidFill>
          <a:schemeClr val="tx1"/>
        </a:solidFill>
        <a:latin typeface="+mn-lt"/>
        <a:ea typeface="+mn-ea"/>
        <a:cs typeface="+mn-cs"/>
      </a:defRPr>
    </a:lvl4pPr>
    <a:lvl5pPr marL="3657417" algn="l" defTabSz="1828709" rtl="0" eaLnBrk="1" latinLnBrk="0" hangingPunct="1">
      <a:defRPr sz="2400" kern="1200">
        <a:solidFill>
          <a:schemeClr val="tx1"/>
        </a:solidFill>
        <a:latin typeface="+mn-lt"/>
        <a:ea typeface="+mn-ea"/>
        <a:cs typeface="+mn-cs"/>
      </a:defRPr>
    </a:lvl5pPr>
    <a:lvl6pPr marL="4571771" algn="l" defTabSz="1828709" rtl="0" eaLnBrk="1" latinLnBrk="0" hangingPunct="1">
      <a:defRPr sz="2400" kern="1200">
        <a:solidFill>
          <a:schemeClr val="tx1"/>
        </a:solidFill>
        <a:latin typeface="+mn-lt"/>
        <a:ea typeface="+mn-ea"/>
        <a:cs typeface="+mn-cs"/>
      </a:defRPr>
    </a:lvl6pPr>
    <a:lvl7pPr marL="5486126" algn="l" defTabSz="1828709" rtl="0" eaLnBrk="1" latinLnBrk="0" hangingPunct="1">
      <a:defRPr sz="2400" kern="1200">
        <a:solidFill>
          <a:schemeClr val="tx1"/>
        </a:solidFill>
        <a:latin typeface="+mn-lt"/>
        <a:ea typeface="+mn-ea"/>
        <a:cs typeface="+mn-cs"/>
      </a:defRPr>
    </a:lvl7pPr>
    <a:lvl8pPr marL="6400480" algn="l" defTabSz="1828709" rtl="0" eaLnBrk="1" latinLnBrk="0" hangingPunct="1">
      <a:defRPr sz="2400" kern="1200">
        <a:solidFill>
          <a:schemeClr val="tx1"/>
        </a:solidFill>
        <a:latin typeface="+mn-lt"/>
        <a:ea typeface="+mn-ea"/>
        <a:cs typeface="+mn-cs"/>
      </a:defRPr>
    </a:lvl8pPr>
    <a:lvl9pPr marL="7314834" algn="l" defTabSz="182870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mithgeigergroup.com/solutions-journalism-research-from-smithgeiger/"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sjn-static.s3.amazonaws.com/SmithGeiger-PressRelease.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rtl="0">
              <a:spcBef>
                <a:spcPts val="0"/>
              </a:spcBef>
              <a:spcAft>
                <a:spcPts val="0"/>
              </a:spcAft>
            </a:pPr>
            <a:r>
              <a:rPr lang="de-DE" sz="1800" b="0" i="0" u="none" strike="noStrike">
                <a:solidFill>
                  <a:srgbClr val="000000"/>
                </a:solidFill>
                <a:effectLst/>
                <a:latin typeface="Georgia"/>
              </a:rPr>
              <a:t>-</a:t>
            </a:r>
            <a:endParaRPr lang="de-DE" sz="1800">
              <a:latin typeface="Georgia"/>
            </a:endParaRPr>
          </a:p>
        </p:txBody>
      </p:sp>
      <p:sp>
        <p:nvSpPr>
          <p:cNvPr id="4" name="Foliennummernplatzhalter 3"/>
          <p:cNvSpPr>
            <a:spLocks noGrp="1"/>
          </p:cNvSpPr>
          <p:nvPr>
            <p:ph type="sldNum" sz="quarter" idx="5"/>
          </p:nvPr>
        </p:nvSpPr>
        <p:spPr/>
        <p:txBody>
          <a:bodyPr/>
          <a:lstStyle/>
          <a:p>
            <a:fld id="{D2CE4770-25AD-3B47-845E-BF1A37AE5567}" type="slidenum">
              <a:rPr lang="de-DE" smtClean="0"/>
              <a:t>3</a:t>
            </a:fld>
            <a:endParaRPr lang="de-DE"/>
          </a:p>
        </p:txBody>
      </p:sp>
    </p:spTree>
    <p:extLst>
      <p:ext uri="{BB962C8B-B14F-4D97-AF65-F5344CB8AC3E}">
        <p14:creationId xmlns:p14="http://schemas.microsoft.com/office/powerpoint/2010/main" val="3154162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2CE4770-25AD-3B47-845E-BF1A37AE5567}" type="slidenum">
              <a:rPr lang="de-DE" smtClean="0"/>
              <a:t>18</a:t>
            </a:fld>
            <a:endParaRPr lang="de-DE"/>
          </a:p>
        </p:txBody>
      </p:sp>
    </p:spTree>
    <p:extLst>
      <p:ext uri="{BB962C8B-B14F-4D97-AF65-F5344CB8AC3E}">
        <p14:creationId xmlns:p14="http://schemas.microsoft.com/office/powerpoint/2010/main" val="1370671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cs typeface="Calibri"/>
            </a:endParaRPr>
          </a:p>
        </p:txBody>
      </p:sp>
      <p:sp>
        <p:nvSpPr>
          <p:cNvPr id="4" name="Foliennummernplatzhalter 3"/>
          <p:cNvSpPr>
            <a:spLocks noGrp="1"/>
          </p:cNvSpPr>
          <p:nvPr>
            <p:ph type="sldNum" sz="quarter" idx="5"/>
          </p:nvPr>
        </p:nvSpPr>
        <p:spPr/>
        <p:txBody>
          <a:bodyPr/>
          <a:lstStyle/>
          <a:p>
            <a:fld id="{D2CE4770-25AD-3B47-845E-BF1A37AE5567}" type="slidenum">
              <a:rPr lang="de-DE" smtClean="0"/>
              <a:t>19</a:t>
            </a:fld>
            <a:endParaRPr lang="de-DE"/>
          </a:p>
        </p:txBody>
      </p:sp>
    </p:spTree>
    <p:extLst>
      <p:ext uri="{BB962C8B-B14F-4D97-AF65-F5344CB8AC3E}">
        <p14:creationId xmlns:p14="http://schemas.microsoft.com/office/powerpoint/2010/main" val="1700038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cs typeface="Calibri"/>
            </a:endParaRPr>
          </a:p>
        </p:txBody>
      </p:sp>
      <p:sp>
        <p:nvSpPr>
          <p:cNvPr id="4" name="Foliennummernplatzhalter 3"/>
          <p:cNvSpPr>
            <a:spLocks noGrp="1"/>
          </p:cNvSpPr>
          <p:nvPr>
            <p:ph type="sldNum" sz="quarter" idx="5"/>
          </p:nvPr>
        </p:nvSpPr>
        <p:spPr/>
        <p:txBody>
          <a:bodyPr/>
          <a:lstStyle/>
          <a:p>
            <a:fld id="{D2CE4770-25AD-3B47-845E-BF1A37AE5567}" type="slidenum">
              <a:rPr lang="de-DE" smtClean="0"/>
              <a:t>20</a:t>
            </a:fld>
            <a:endParaRPr lang="de-DE"/>
          </a:p>
        </p:txBody>
      </p:sp>
    </p:spTree>
    <p:extLst>
      <p:ext uri="{BB962C8B-B14F-4D97-AF65-F5344CB8AC3E}">
        <p14:creationId xmlns:p14="http://schemas.microsoft.com/office/powerpoint/2010/main" val="829070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err="1">
                <a:latin typeface="Arial" panose="020B0604020202020204" pitchFamily="34" charset="0"/>
                <a:cs typeface="Arial" panose="020B0604020202020204" pitchFamily="34" charset="0"/>
              </a:rPr>
              <a:t>You</a:t>
            </a:r>
            <a:r>
              <a:rPr lang="de-DE">
                <a:latin typeface="Arial" panose="020B0604020202020204" pitchFamily="34" charset="0"/>
                <a:cs typeface="Arial" panose="020B0604020202020204" pitchFamily="34" charset="0"/>
              </a:rPr>
              <a:t> </a:t>
            </a:r>
            <a:r>
              <a:rPr lang="de-DE" err="1">
                <a:latin typeface="Arial" panose="020B0604020202020204" pitchFamily="34" charset="0"/>
                <a:cs typeface="Arial" panose="020B0604020202020204" pitchFamily="34" charset="0"/>
              </a:rPr>
              <a:t>could</a:t>
            </a:r>
            <a:r>
              <a:rPr lang="de-DE">
                <a:latin typeface="Arial" panose="020B0604020202020204" pitchFamily="34" charset="0"/>
                <a:cs typeface="Arial" panose="020B0604020202020204" pitchFamily="34" charset="0"/>
              </a:rPr>
              <a:t> </a:t>
            </a:r>
            <a:r>
              <a:rPr lang="de-DE" err="1">
                <a:latin typeface="Arial" panose="020B0604020202020204" pitchFamily="34" charset="0"/>
                <a:cs typeface="Arial" panose="020B0604020202020204" pitchFamily="34" charset="0"/>
              </a:rPr>
              <a:t>illustrate</a:t>
            </a:r>
            <a:r>
              <a:rPr lang="de-DE">
                <a:latin typeface="Arial" panose="020B0604020202020204" pitchFamily="34" charset="0"/>
                <a:cs typeface="Arial" panose="020B0604020202020204" pitchFamily="34" charset="0"/>
              </a:rPr>
              <a:t> </a:t>
            </a:r>
            <a:r>
              <a:rPr lang="de-DE" err="1">
                <a:latin typeface="Arial" panose="020B0604020202020204" pitchFamily="34" charset="0"/>
                <a:cs typeface="Arial" panose="020B0604020202020204" pitchFamily="34" charset="0"/>
              </a:rPr>
              <a:t>this</a:t>
            </a:r>
            <a:r>
              <a:rPr lang="de-DE">
                <a:latin typeface="Arial" panose="020B0604020202020204" pitchFamily="34" charset="0"/>
                <a:cs typeface="Arial" panose="020B0604020202020204" pitchFamily="34" charset="0"/>
              </a:rPr>
              <a:t> </a:t>
            </a:r>
            <a:r>
              <a:rPr lang="de-DE" err="1">
                <a:latin typeface="Arial" panose="020B0604020202020204" pitchFamily="34" charset="0"/>
                <a:cs typeface="Arial" panose="020B0604020202020204" pitchFamily="34" charset="0"/>
              </a:rPr>
              <a:t>slide</a:t>
            </a:r>
            <a:r>
              <a:rPr lang="de-DE">
                <a:latin typeface="Arial" panose="020B0604020202020204" pitchFamily="34" charset="0"/>
                <a:cs typeface="Arial" panose="020B0604020202020204" pitchFamily="34" charset="0"/>
              </a:rPr>
              <a:t> </a:t>
            </a:r>
            <a:r>
              <a:rPr lang="de-DE" err="1">
                <a:latin typeface="Arial" panose="020B0604020202020204" pitchFamily="34" charset="0"/>
                <a:cs typeface="Arial" panose="020B0604020202020204" pitchFamily="34" charset="0"/>
              </a:rPr>
              <a:t>with</a:t>
            </a:r>
            <a:r>
              <a:rPr lang="de-DE">
                <a:latin typeface="Arial" panose="020B0604020202020204" pitchFamily="34" charset="0"/>
                <a:cs typeface="Arial" panose="020B0604020202020204" pitchFamily="34" charset="0"/>
              </a:rPr>
              <a:t> a </a:t>
            </a:r>
            <a:r>
              <a:rPr lang="de-DE" err="1">
                <a:latin typeface="Arial" panose="020B0604020202020204" pitchFamily="34" charset="0"/>
                <a:cs typeface="Arial" panose="020B0604020202020204" pitchFamily="34" charset="0"/>
              </a:rPr>
              <a:t>visual</a:t>
            </a:r>
            <a:r>
              <a:rPr lang="de-DE">
                <a:latin typeface="Arial" panose="020B0604020202020204" pitchFamily="34" charset="0"/>
                <a:cs typeface="Arial" panose="020B0604020202020204" pitchFamily="34" charset="0"/>
              </a:rPr>
              <a:t> </a:t>
            </a:r>
            <a:r>
              <a:rPr lang="de-DE" err="1">
                <a:latin typeface="Arial" panose="020B0604020202020204" pitchFamily="34" charset="0"/>
                <a:cs typeface="Arial" panose="020B0604020202020204" pitchFamily="34" charset="0"/>
              </a:rPr>
              <a:t>representation</a:t>
            </a:r>
            <a:r>
              <a:rPr lang="de-DE">
                <a:latin typeface="Arial" panose="020B0604020202020204" pitchFamily="34" charset="0"/>
                <a:cs typeface="Arial" panose="020B0604020202020204" pitchFamily="34" charset="0"/>
              </a:rPr>
              <a:t> (</a:t>
            </a:r>
            <a:r>
              <a:rPr lang="de-DE" err="1">
                <a:latin typeface="Arial" panose="020B0604020202020204" pitchFamily="34" charset="0"/>
                <a:cs typeface="Arial" panose="020B0604020202020204" pitchFamily="34" charset="0"/>
              </a:rPr>
              <a:t>disruption</a:t>
            </a:r>
            <a:r>
              <a:rPr lang="de-DE">
                <a:latin typeface="Arial" panose="020B0604020202020204" pitchFamily="34" charset="0"/>
                <a:cs typeface="Arial" panose="020B0604020202020204" pitchFamily="34" charset="0"/>
              </a:rPr>
              <a:t>, fast </a:t>
            </a:r>
            <a:r>
              <a:rPr lang="de-DE" err="1">
                <a:latin typeface="Arial" panose="020B0604020202020204" pitchFamily="34" charset="0"/>
                <a:cs typeface="Arial" panose="020B0604020202020204" pitchFamily="34" charset="0"/>
              </a:rPr>
              <a:t>movement</a:t>
            </a:r>
            <a:r>
              <a:rPr lang="de-DE">
                <a:latin typeface="Arial" panose="020B0604020202020204" pitchFamily="34" charset="0"/>
                <a:cs typeface="Arial" panose="020B0604020202020204" pitchFamily="34" charset="0"/>
              </a:rPr>
              <a:t>/</a:t>
            </a:r>
            <a:r>
              <a:rPr lang="de-DE" err="1">
                <a:latin typeface="Arial" panose="020B0604020202020204" pitchFamily="34" charset="0"/>
                <a:cs typeface="Arial" panose="020B0604020202020204" pitchFamily="34" charset="0"/>
              </a:rPr>
              <a:t>wave</a:t>
            </a:r>
            <a:r>
              <a:rPr lang="de-DE">
                <a:latin typeface="Arial" panose="020B0604020202020204" pitchFamily="34" charset="0"/>
                <a:cs typeface="Arial" panose="020B0604020202020204" pitchFamily="34" charset="0"/>
              </a:rPr>
              <a:t>…) </a:t>
            </a:r>
          </a:p>
        </p:txBody>
      </p:sp>
      <p:sp>
        <p:nvSpPr>
          <p:cNvPr id="4" name="Foliennummernplatzhalter 3"/>
          <p:cNvSpPr>
            <a:spLocks noGrp="1"/>
          </p:cNvSpPr>
          <p:nvPr>
            <p:ph type="sldNum" sz="quarter" idx="5"/>
          </p:nvPr>
        </p:nvSpPr>
        <p:spPr/>
        <p:txBody>
          <a:bodyPr/>
          <a:lstStyle/>
          <a:p>
            <a:fld id="{D2CE4770-25AD-3B47-845E-BF1A37AE5567}" type="slidenum">
              <a:rPr lang="de-DE" smtClean="0"/>
              <a:t>4</a:t>
            </a:fld>
            <a:endParaRPr lang="de-DE"/>
          </a:p>
        </p:txBody>
      </p:sp>
    </p:spTree>
    <p:extLst>
      <p:ext uri="{BB962C8B-B14F-4D97-AF65-F5344CB8AC3E}">
        <p14:creationId xmlns:p14="http://schemas.microsoft.com/office/powerpoint/2010/main" val="3060226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600"/>
              <a:buNone/>
            </a:pP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The Center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for</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Media Engagement (Univ.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of</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Texas, Austin)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set</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out in a 2019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study</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to</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determine</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how</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certain</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components</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of</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solutions</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journalism</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affect</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the</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way</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readers</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evaluate</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both</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the</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reporting</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and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the</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issue</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a:t>
            </a:r>
            <a:endParaRPr lang="de-DE">
              <a:latin typeface="Arial" panose="020B0604020202020204" pitchFamily="34" charset="0"/>
              <a:cs typeface="Arial" panose="020B0604020202020204" pitchFamily="34" charset="0"/>
            </a:endParaRPr>
          </a:p>
          <a:p>
            <a:pPr marL="182563" lvl="0" indent="-80963" algn="l" rtl="0">
              <a:lnSpc>
                <a:spcPct val="100000"/>
              </a:lnSpc>
              <a:spcBef>
                <a:spcPts val="1080"/>
              </a:spcBef>
              <a:spcAft>
                <a:spcPts val="0"/>
              </a:spcAft>
              <a:buClr>
                <a:schemeClr val="dk1"/>
              </a:buClr>
              <a:buSzPts val="1600"/>
              <a:buNone/>
            </a:pPr>
            <a:endParaRPr lang="de-DE" sz="2400" b="0" i="0" u="none" strike="noStrike">
              <a:solidFill>
                <a:schemeClr val="dk1"/>
              </a:solidFill>
              <a:latin typeface="Arial" panose="020B0604020202020204" pitchFamily="34" charset="0"/>
              <a:ea typeface="Georgia"/>
              <a:cs typeface="Arial" panose="020B0604020202020204" pitchFamily="34" charset="0"/>
              <a:sym typeface="Georgia"/>
            </a:endParaRPr>
          </a:p>
          <a:p>
            <a:pPr marL="182563" lvl="0" indent="-182563" algn="l" rtl="0">
              <a:lnSpc>
                <a:spcPct val="100000"/>
              </a:lnSpc>
              <a:spcBef>
                <a:spcPts val="1080"/>
              </a:spcBef>
              <a:spcAft>
                <a:spcPts val="0"/>
              </a:spcAft>
              <a:buClr>
                <a:schemeClr val="dk1"/>
              </a:buClr>
              <a:buSzPts val="1600"/>
              <a:buChar char="-"/>
            </a:pP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NOT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many</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big</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big</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studies</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have</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been</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done</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but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several</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smaller</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ones</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and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anecdotal</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evidence</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have</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shown</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that</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people</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tend</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to</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engage</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more</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with</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constructive</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articles</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and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media</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outlets</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who've</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started</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constructive</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coverage</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have</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seen</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positive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subscription</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rates</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Still,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there</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is</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no</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direct</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proven</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correlation</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between</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MORE CONSTRUTIVE 🡪 MORE MONEY. </a:t>
            </a:r>
            <a:endParaRPr lang="de-DE">
              <a:latin typeface="Arial" panose="020B0604020202020204" pitchFamily="34" charset="0"/>
              <a:cs typeface="Arial" panose="020B0604020202020204" pitchFamily="34" charset="0"/>
            </a:endParaRPr>
          </a:p>
          <a:p>
            <a:pPr marL="182563" lvl="0" indent="-80963" algn="l" rtl="0">
              <a:lnSpc>
                <a:spcPct val="100000"/>
              </a:lnSpc>
              <a:spcBef>
                <a:spcPts val="1080"/>
              </a:spcBef>
              <a:spcAft>
                <a:spcPts val="0"/>
              </a:spcAft>
              <a:buClr>
                <a:schemeClr val="dk1"/>
              </a:buClr>
              <a:buSzPts val="1600"/>
              <a:buNone/>
            </a:pPr>
            <a:endParaRPr lang="de-DE" sz="2400" b="0" i="0" u="none" strike="noStrike">
              <a:solidFill>
                <a:schemeClr val="dk1"/>
              </a:solidFill>
              <a:latin typeface="Arial" panose="020B0604020202020204" pitchFamily="34" charset="0"/>
              <a:ea typeface="Georgia"/>
              <a:cs typeface="Arial" panose="020B0604020202020204" pitchFamily="34" charset="0"/>
              <a:sym typeface="Georgia"/>
            </a:endParaRPr>
          </a:p>
          <a:p>
            <a:pPr marL="182563" lvl="0" indent="-182563" algn="l" rtl="0">
              <a:lnSpc>
                <a:spcPct val="100000"/>
              </a:lnSpc>
              <a:spcBef>
                <a:spcPts val="1080"/>
              </a:spcBef>
              <a:spcAft>
                <a:spcPts val="0"/>
              </a:spcAft>
              <a:buClr>
                <a:schemeClr val="dk1"/>
              </a:buClr>
              <a:buSzPts val="1600"/>
              <a:buChar char="-"/>
            </a:pP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On social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media</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people</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read</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constructive</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posts</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comparatively</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longer</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and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comment</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less</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r>
              <a:rPr lang="de-DE" sz="2400" b="0" i="0" u="none" strike="noStrike" err="1">
                <a:solidFill>
                  <a:schemeClr val="dk1"/>
                </a:solidFill>
                <a:latin typeface="Arial" panose="020B0604020202020204" pitchFamily="34" charset="0"/>
                <a:ea typeface="Georgia"/>
                <a:cs typeface="Arial" panose="020B0604020202020204" pitchFamily="34" charset="0"/>
                <a:sym typeface="Georgia"/>
              </a:rPr>
              <a:t>hatefully</a:t>
            </a:r>
            <a:r>
              <a:rPr lang="de-DE" sz="2400" b="0" i="0" u="none" strike="noStrike">
                <a:solidFill>
                  <a:schemeClr val="dk1"/>
                </a:solidFill>
                <a:latin typeface="Arial" panose="020B0604020202020204" pitchFamily="34" charset="0"/>
                <a:ea typeface="Georgia"/>
                <a:cs typeface="Arial" panose="020B0604020202020204" pitchFamily="34" charset="0"/>
                <a:sym typeface="Georgia"/>
              </a:rPr>
              <a:t>. </a:t>
            </a:r>
            <a:endParaRPr lang="de-DE">
              <a:latin typeface="Arial" panose="020B0604020202020204" pitchFamily="34" charset="0"/>
              <a:cs typeface="Arial" panose="020B0604020202020204" pitchFamily="34" charset="0"/>
            </a:endParaRPr>
          </a:p>
          <a:p>
            <a:endParaRPr lang="de-DE">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D2CE4770-25AD-3B47-845E-BF1A37AE5567}" type="slidenum">
              <a:rPr lang="de-DE" smtClean="0"/>
              <a:t>11</a:t>
            </a:fld>
            <a:endParaRPr lang="de-DE"/>
          </a:p>
        </p:txBody>
      </p:sp>
    </p:spTree>
    <p:extLst>
      <p:ext uri="{BB962C8B-B14F-4D97-AF65-F5344CB8AC3E}">
        <p14:creationId xmlns:p14="http://schemas.microsoft.com/office/powerpoint/2010/main" val="2064243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lgn="l" rtl="0">
              <a:lnSpc>
                <a:spcPct val="115000"/>
              </a:lnSpc>
              <a:spcBef>
                <a:spcPts val="0"/>
              </a:spcBef>
              <a:spcAft>
                <a:spcPts val="0"/>
              </a:spcAft>
              <a:buSzPts val="1600"/>
              <a:buFontTx/>
              <a:buNone/>
            </a:pPr>
            <a:r>
              <a:rPr lang="en-GB" sz="2400" b="1">
                <a:solidFill>
                  <a:srgbClr val="000000"/>
                </a:solidFill>
                <a:latin typeface="Arial" panose="020B0604020202020204" pitchFamily="34" charset="0"/>
                <a:ea typeface="Arial"/>
                <a:cs typeface="Arial" panose="020B0604020202020204" pitchFamily="34" charset="0"/>
                <a:sym typeface="Arial"/>
                <a:hlinkClick r:id="rId3"/>
              </a:rPr>
              <a:t>https://smithgeigergroup.com/solutions-journalism-research-from-smithgeiger/</a:t>
            </a:r>
            <a:endParaRPr lang="en-GB" sz="2400" b="1">
              <a:solidFill>
                <a:srgbClr val="000000"/>
              </a:solidFill>
              <a:latin typeface="Arial" panose="020B0604020202020204" pitchFamily="34" charset="0"/>
              <a:ea typeface="Arial"/>
              <a:cs typeface="Arial" panose="020B0604020202020204" pitchFamily="34" charset="0"/>
              <a:hlinkClick r:id="rId3"/>
            </a:endParaRPr>
          </a:p>
          <a:p>
            <a:pPr marL="0" lvl="0" indent="0" algn="l">
              <a:lnSpc>
                <a:spcPct val="114999"/>
              </a:lnSpc>
              <a:spcBef>
                <a:spcPts val="0"/>
              </a:spcBef>
              <a:spcAft>
                <a:spcPts val="0"/>
              </a:spcAft>
              <a:buNone/>
            </a:pPr>
            <a:r>
              <a:rPr lang="en-GB">
                <a:latin typeface="Arial" panose="020B0604020202020204" pitchFamily="34" charset="0"/>
                <a:cs typeface="Arial" panose="020B0604020202020204" pitchFamily="34" charset="0"/>
                <a:hlinkClick r:id="rId4"/>
              </a:rPr>
              <a:t>https://sjn-static.s3.amazonaws.com/SmithGeiger-PressRelease.pdf</a:t>
            </a:r>
          </a:p>
          <a:p>
            <a:pPr>
              <a:lnSpc>
                <a:spcPct val="114999"/>
              </a:lnSpc>
            </a:pPr>
            <a:endParaRPr lang="en-GB">
              <a:solidFill>
                <a:srgbClr val="000000"/>
              </a:solidFill>
              <a:latin typeface="Arial" panose="020B0604020202020204" pitchFamily="34" charset="0"/>
              <a:ea typeface="Arial"/>
              <a:cs typeface="Arial" panose="020B0604020202020204" pitchFamily="34" charset="0"/>
            </a:endParaRPr>
          </a:p>
          <a:p>
            <a:pPr marL="0" lvl="0" indent="0" algn="l" rtl="0">
              <a:lnSpc>
                <a:spcPct val="115000"/>
              </a:lnSpc>
              <a:spcBef>
                <a:spcPts val="0"/>
              </a:spcBef>
              <a:spcAft>
                <a:spcPts val="0"/>
              </a:spcAft>
              <a:buSzPts val="1600"/>
              <a:buFontTx/>
              <a:buNone/>
            </a:pPr>
            <a:r>
              <a:rPr lang="en-GB" sz="2400">
                <a:solidFill>
                  <a:srgbClr val="000000"/>
                </a:solidFill>
                <a:latin typeface="Arial" panose="020B0604020202020204" pitchFamily="34" charset="0"/>
                <a:ea typeface="Arial"/>
                <a:cs typeface="Arial" panose="020B0604020202020204" pitchFamily="34" charset="0"/>
                <a:sym typeface="Arial"/>
              </a:rPr>
              <a:t>US study in 2021 found that solutions storytelling offers key benefits for journalists and news consumers alike across platforms and demographics.</a:t>
            </a:r>
          </a:p>
          <a:p>
            <a:pPr marL="182562" lvl="0" indent="-182562" algn="l" rtl="0">
              <a:lnSpc>
                <a:spcPct val="115000"/>
              </a:lnSpc>
              <a:spcBef>
                <a:spcPts val="0"/>
              </a:spcBef>
              <a:spcAft>
                <a:spcPts val="0"/>
              </a:spcAft>
              <a:buSzPts val="1600"/>
              <a:buChar char="-"/>
            </a:pPr>
            <a:r>
              <a:rPr lang="en-GB" sz="2400">
                <a:solidFill>
                  <a:srgbClr val="000000"/>
                </a:solidFill>
                <a:latin typeface="Arial" panose="020B0604020202020204" pitchFamily="34" charset="0"/>
                <a:ea typeface="Arial"/>
                <a:cs typeface="Arial" panose="020B0604020202020204" pitchFamily="34" charset="0"/>
                <a:sym typeface="Arial"/>
              </a:rPr>
              <a:t> </a:t>
            </a:r>
          </a:p>
          <a:p>
            <a:pPr marL="182245" lvl="0" indent="-182245" algn="l" rtl="0">
              <a:lnSpc>
                <a:spcPct val="115000"/>
              </a:lnSpc>
              <a:spcBef>
                <a:spcPts val="0"/>
              </a:spcBef>
              <a:spcAft>
                <a:spcPts val="0"/>
              </a:spcAft>
              <a:buSzPts val="1600"/>
              <a:buChar char="-"/>
            </a:pPr>
            <a:r>
              <a:rPr lang="en-GB" b="1">
                <a:solidFill>
                  <a:srgbClr val="000000"/>
                </a:solidFill>
                <a:latin typeface="Arial" panose="020B0604020202020204" pitchFamily="34" charset="0"/>
                <a:ea typeface="Arial"/>
                <a:cs typeface="Arial" panose="020B0604020202020204" pitchFamily="34" charset="0"/>
                <a:sym typeface="Arial"/>
              </a:rPr>
              <a:t>79</a:t>
            </a:r>
            <a:r>
              <a:rPr lang="en-GB" sz="2400" b="1">
                <a:solidFill>
                  <a:srgbClr val="000000"/>
                </a:solidFill>
                <a:latin typeface="Arial" panose="020B0604020202020204" pitchFamily="34" charset="0"/>
                <a:ea typeface="Arial"/>
                <a:cs typeface="Arial" panose="020B0604020202020204" pitchFamily="34" charset="0"/>
                <a:sym typeface="Arial"/>
              </a:rPr>
              <a:t>% percent of people surveyed believed </a:t>
            </a:r>
            <a:r>
              <a:rPr lang="en-GB" sz="2400">
                <a:solidFill>
                  <a:srgbClr val="000000"/>
                </a:solidFill>
                <a:latin typeface="Arial" panose="020B0604020202020204" pitchFamily="34" charset="0"/>
                <a:ea typeface="Arial"/>
                <a:cs typeface="Arial" panose="020B0604020202020204" pitchFamily="34" charset="0"/>
                <a:sym typeface="Arial"/>
              </a:rPr>
              <a:t>that local news both “identifying specific problems facing your local area and to also</a:t>
            </a:r>
            <a:r>
              <a:rPr lang="en-GB" sz="2400" b="1">
                <a:solidFill>
                  <a:srgbClr val="000000"/>
                </a:solidFill>
                <a:latin typeface="Arial" panose="020B0604020202020204" pitchFamily="34" charset="0"/>
                <a:ea typeface="Arial"/>
                <a:cs typeface="Arial" panose="020B0604020202020204" pitchFamily="34" charset="0"/>
                <a:sym typeface="Arial"/>
              </a:rPr>
              <a:t> report on the solutions</a:t>
            </a:r>
            <a:r>
              <a:rPr lang="en-GB" sz="2400">
                <a:solidFill>
                  <a:srgbClr val="000000"/>
                </a:solidFill>
                <a:latin typeface="Arial" panose="020B0604020202020204" pitchFamily="34" charset="0"/>
                <a:ea typeface="Arial"/>
                <a:cs typeface="Arial" panose="020B0604020202020204" pitchFamily="34" charset="0"/>
                <a:sym typeface="Arial"/>
              </a:rPr>
              <a:t> </a:t>
            </a:r>
            <a:r>
              <a:rPr lang="en-GB" sz="2400" b="1">
                <a:solidFill>
                  <a:srgbClr val="000000"/>
                </a:solidFill>
                <a:latin typeface="Arial" panose="020B0604020202020204" pitchFamily="34" charset="0"/>
                <a:ea typeface="Arial"/>
                <a:cs typeface="Arial" panose="020B0604020202020204" pitchFamily="34" charset="0"/>
                <a:sym typeface="Arial"/>
              </a:rPr>
              <a:t>community members have found to address these problems</a:t>
            </a:r>
            <a:r>
              <a:rPr lang="en-GB" sz="2400">
                <a:solidFill>
                  <a:srgbClr val="000000"/>
                </a:solidFill>
                <a:latin typeface="Arial" panose="020B0604020202020204" pitchFamily="34" charset="0"/>
                <a:ea typeface="Arial"/>
                <a:cs typeface="Arial" panose="020B0604020202020204" pitchFamily="34" charset="0"/>
                <a:sym typeface="Arial"/>
              </a:rPr>
              <a:t>” is either </a:t>
            </a:r>
            <a:r>
              <a:rPr lang="en-GB" sz="2400" b="1">
                <a:solidFill>
                  <a:srgbClr val="000000"/>
                </a:solidFill>
                <a:latin typeface="Arial" panose="020B0604020202020204" pitchFamily="34" charset="0"/>
                <a:ea typeface="Arial"/>
                <a:cs typeface="Arial" panose="020B0604020202020204" pitchFamily="34" charset="0"/>
                <a:sym typeface="Arial"/>
              </a:rPr>
              <a:t>essential or important</a:t>
            </a:r>
            <a:r>
              <a:rPr lang="en-GB" sz="2400">
                <a:solidFill>
                  <a:srgbClr val="000000"/>
                </a:solidFill>
                <a:latin typeface="Arial" panose="020B0604020202020204" pitchFamily="34" charset="0"/>
                <a:ea typeface="Arial"/>
                <a:cs typeface="Arial" panose="020B0604020202020204" pitchFamily="34" charset="0"/>
                <a:sym typeface="Arial"/>
              </a:rPr>
              <a:t>.</a:t>
            </a:r>
            <a:endParaRPr lang="en-GB" sz="2400">
              <a:solidFill>
                <a:srgbClr val="000000"/>
              </a:solidFill>
              <a:latin typeface="Arial" panose="020B0604020202020204" pitchFamily="34" charset="0"/>
              <a:ea typeface="Arial"/>
              <a:cs typeface="Arial" panose="020B0604020202020204" pitchFamily="34" charset="0"/>
            </a:endParaRPr>
          </a:p>
          <a:p>
            <a:pPr marL="182245" lvl="0" indent="-182245" algn="l" rtl="0">
              <a:lnSpc>
                <a:spcPct val="115000"/>
              </a:lnSpc>
              <a:spcBef>
                <a:spcPts val="0"/>
              </a:spcBef>
              <a:spcAft>
                <a:spcPts val="0"/>
              </a:spcAft>
              <a:buSzPts val="1600"/>
              <a:buChar char="-"/>
            </a:pPr>
            <a:r>
              <a:rPr lang="en-GB" b="1">
                <a:solidFill>
                  <a:srgbClr val="000000"/>
                </a:solidFill>
                <a:latin typeface="Arial" panose="020B0604020202020204" pitchFamily="34" charset="0"/>
                <a:ea typeface="Arial"/>
                <a:cs typeface="Arial" panose="020B0604020202020204" pitchFamily="34" charset="0"/>
                <a:sym typeface="Arial"/>
              </a:rPr>
              <a:t>Solutions</a:t>
            </a:r>
            <a:r>
              <a:rPr lang="en-GB" sz="2400" b="1">
                <a:solidFill>
                  <a:srgbClr val="000000"/>
                </a:solidFill>
                <a:latin typeface="Arial" panose="020B0604020202020204" pitchFamily="34" charset="0"/>
                <a:ea typeface="Arial"/>
                <a:cs typeface="Arial" panose="020B0604020202020204" pitchFamily="34" charset="0"/>
                <a:sym typeface="Arial"/>
              </a:rPr>
              <a:t> stories</a:t>
            </a:r>
            <a:r>
              <a:rPr lang="en-GB" sz="2400">
                <a:solidFill>
                  <a:srgbClr val="000000"/>
                </a:solidFill>
                <a:latin typeface="Arial" panose="020B0604020202020204" pitchFamily="34" charset="0"/>
                <a:ea typeface="Arial"/>
                <a:cs typeface="Arial" panose="020B0604020202020204" pitchFamily="34" charset="0"/>
                <a:sym typeface="Arial"/>
              </a:rPr>
              <a:t> polled higher in virtually every positive metric than the problem-focused stories including:</a:t>
            </a:r>
            <a:endParaRPr lang="en-GB" sz="2400">
              <a:solidFill>
                <a:srgbClr val="000000"/>
              </a:solidFill>
              <a:latin typeface="Arial" panose="020B0604020202020204" pitchFamily="34" charset="0"/>
              <a:ea typeface="Arial"/>
              <a:cs typeface="Arial" panose="020B0604020202020204" pitchFamily="34" charset="0"/>
            </a:endParaRPr>
          </a:p>
          <a:p>
            <a:pPr marL="182562" lvl="0" indent="-182562" algn="l" rtl="0">
              <a:lnSpc>
                <a:spcPct val="115000"/>
              </a:lnSpc>
              <a:spcBef>
                <a:spcPts val="0"/>
              </a:spcBef>
              <a:spcAft>
                <a:spcPts val="0"/>
              </a:spcAft>
              <a:buSzPts val="1600"/>
              <a:buChar char="-"/>
            </a:pPr>
            <a:r>
              <a:rPr lang="en-GB" sz="1800">
                <a:solidFill>
                  <a:srgbClr val="000000"/>
                </a:solidFill>
                <a:latin typeface="Arial" panose="020B0604020202020204" pitchFamily="34" charset="0"/>
                <a:ea typeface="Noto Sans Symbols"/>
                <a:cs typeface="Arial" panose="020B0604020202020204" pitchFamily="34" charset="0"/>
                <a:sym typeface="Noto Sans Symbols"/>
              </a:rPr>
              <a:t>●      </a:t>
            </a:r>
            <a:r>
              <a:rPr lang="en-GB" sz="2400">
                <a:solidFill>
                  <a:srgbClr val="000000"/>
                </a:solidFill>
                <a:latin typeface="Arial" panose="020B0604020202020204" pitchFamily="34" charset="0"/>
                <a:ea typeface="Arial"/>
                <a:cs typeface="Arial" panose="020B0604020202020204" pitchFamily="34" charset="0"/>
                <a:sym typeface="Arial"/>
              </a:rPr>
              <a:t>Helping to </a:t>
            </a:r>
            <a:r>
              <a:rPr lang="en-GB" sz="2400" b="1">
                <a:solidFill>
                  <a:srgbClr val="000000"/>
                </a:solidFill>
                <a:latin typeface="Arial" panose="020B0604020202020204" pitchFamily="34" charset="0"/>
                <a:ea typeface="Arial"/>
                <a:cs typeface="Arial" panose="020B0604020202020204" pitchFamily="34" charset="0"/>
                <a:sym typeface="Arial"/>
              </a:rPr>
              <a:t>make a difference</a:t>
            </a:r>
            <a:r>
              <a:rPr lang="en-GB" sz="2400">
                <a:solidFill>
                  <a:srgbClr val="000000"/>
                </a:solidFill>
                <a:latin typeface="Arial" panose="020B0604020202020204" pitchFamily="34" charset="0"/>
                <a:ea typeface="Arial"/>
                <a:cs typeface="Arial" panose="020B0604020202020204" pitchFamily="34" charset="0"/>
                <a:sym typeface="Arial"/>
              </a:rPr>
              <a:t> in my community </a:t>
            </a:r>
            <a:r>
              <a:rPr lang="en-GB" sz="2400" b="1">
                <a:solidFill>
                  <a:srgbClr val="000000"/>
                </a:solidFill>
                <a:latin typeface="Arial" panose="020B0604020202020204" pitchFamily="34" charset="0"/>
                <a:ea typeface="Arial"/>
                <a:cs typeface="Arial" panose="020B0604020202020204" pitchFamily="34" charset="0"/>
                <a:sym typeface="Arial"/>
              </a:rPr>
              <a:t>(42% to 25%)</a:t>
            </a:r>
          </a:p>
          <a:p>
            <a:pPr marL="182562" lvl="0" indent="-182562" algn="l" rtl="0">
              <a:lnSpc>
                <a:spcPct val="115000"/>
              </a:lnSpc>
              <a:spcBef>
                <a:spcPts val="0"/>
              </a:spcBef>
              <a:spcAft>
                <a:spcPts val="0"/>
              </a:spcAft>
              <a:buSzPts val="1600"/>
              <a:buChar char="-"/>
            </a:pPr>
            <a:r>
              <a:rPr lang="en-GB" sz="1800">
                <a:solidFill>
                  <a:srgbClr val="000000"/>
                </a:solidFill>
                <a:latin typeface="Arial" panose="020B0604020202020204" pitchFamily="34" charset="0"/>
                <a:ea typeface="Noto Sans Symbols"/>
                <a:cs typeface="Arial" panose="020B0604020202020204" pitchFamily="34" charset="0"/>
                <a:sym typeface="Noto Sans Symbols"/>
              </a:rPr>
              <a:t>●      </a:t>
            </a:r>
            <a:r>
              <a:rPr lang="en-GB" sz="2400" b="1">
                <a:solidFill>
                  <a:srgbClr val="000000"/>
                </a:solidFill>
                <a:latin typeface="Arial" panose="020B0604020202020204" pitchFamily="34" charset="0"/>
                <a:ea typeface="Arial"/>
                <a:cs typeface="Arial" panose="020B0604020202020204" pitchFamily="34" charset="0"/>
                <a:sym typeface="Arial"/>
              </a:rPr>
              <a:t>Depth </a:t>
            </a:r>
            <a:r>
              <a:rPr lang="en-GB" sz="2400">
                <a:solidFill>
                  <a:srgbClr val="000000"/>
                </a:solidFill>
                <a:latin typeface="Arial" panose="020B0604020202020204" pitchFamily="34" charset="0"/>
                <a:ea typeface="Arial"/>
                <a:cs typeface="Arial" panose="020B0604020202020204" pitchFamily="34" charset="0"/>
                <a:sym typeface="Arial"/>
              </a:rPr>
              <a:t>of information </a:t>
            </a:r>
            <a:r>
              <a:rPr lang="en-GB" sz="2400" b="1">
                <a:solidFill>
                  <a:srgbClr val="000000"/>
                </a:solidFill>
                <a:latin typeface="Arial" panose="020B0604020202020204" pitchFamily="34" charset="0"/>
                <a:ea typeface="Arial"/>
                <a:cs typeface="Arial" panose="020B0604020202020204" pitchFamily="34" charset="0"/>
                <a:sym typeface="Arial"/>
              </a:rPr>
              <a:t>(41% to 30%)</a:t>
            </a:r>
          </a:p>
          <a:p>
            <a:pPr marL="182562" lvl="0" indent="-182562" algn="l" rtl="0">
              <a:lnSpc>
                <a:spcPct val="115000"/>
              </a:lnSpc>
              <a:spcBef>
                <a:spcPts val="0"/>
              </a:spcBef>
              <a:spcAft>
                <a:spcPts val="0"/>
              </a:spcAft>
              <a:buSzPts val="1600"/>
              <a:buChar char="-"/>
            </a:pPr>
            <a:r>
              <a:rPr lang="en-GB" sz="1800">
                <a:solidFill>
                  <a:srgbClr val="000000"/>
                </a:solidFill>
                <a:latin typeface="Arial" panose="020B0604020202020204" pitchFamily="34" charset="0"/>
                <a:ea typeface="Noto Sans Symbols"/>
                <a:cs typeface="Arial" panose="020B0604020202020204" pitchFamily="34" charset="0"/>
                <a:sym typeface="Noto Sans Symbols"/>
              </a:rPr>
              <a:t>●      </a:t>
            </a:r>
            <a:r>
              <a:rPr lang="en-GB" sz="2400">
                <a:solidFill>
                  <a:srgbClr val="000000"/>
                </a:solidFill>
                <a:latin typeface="Arial" panose="020B0604020202020204" pitchFamily="34" charset="0"/>
                <a:ea typeface="Arial"/>
                <a:cs typeface="Arial" panose="020B0604020202020204" pitchFamily="34" charset="0"/>
                <a:sym typeface="Arial"/>
              </a:rPr>
              <a:t>Delivering a </a:t>
            </a:r>
            <a:r>
              <a:rPr lang="en-GB" sz="2400" b="1">
                <a:solidFill>
                  <a:srgbClr val="000000"/>
                </a:solidFill>
                <a:latin typeface="Arial" panose="020B0604020202020204" pitchFamily="34" charset="0"/>
                <a:ea typeface="Arial"/>
                <a:cs typeface="Arial" panose="020B0604020202020204" pitchFamily="34" charset="0"/>
                <a:sym typeface="Arial"/>
              </a:rPr>
              <a:t>fresh approach</a:t>
            </a:r>
            <a:r>
              <a:rPr lang="en-GB" sz="2400">
                <a:solidFill>
                  <a:srgbClr val="000000"/>
                </a:solidFill>
                <a:latin typeface="Arial" panose="020B0604020202020204" pitchFamily="34" charset="0"/>
                <a:ea typeface="Arial"/>
                <a:cs typeface="Arial" panose="020B0604020202020204" pitchFamily="34" charset="0"/>
                <a:sym typeface="Arial"/>
              </a:rPr>
              <a:t> </a:t>
            </a:r>
            <a:r>
              <a:rPr lang="en-GB" sz="2400" b="1">
                <a:solidFill>
                  <a:srgbClr val="000000"/>
                </a:solidFill>
                <a:latin typeface="Arial" panose="020B0604020202020204" pitchFamily="34" charset="0"/>
                <a:ea typeface="Arial"/>
                <a:cs typeface="Arial" panose="020B0604020202020204" pitchFamily="34" charset="0"/>
                <a:sym typeface="Arial"/>
              </a:rPr>
              <a:t>(40% to 25%)</a:t>
            </a:r>
          </a:p>
          <a:p>
            <a:pPr marL="182562" lvl="0" indent="-182562" algn="l" rtl="0">
              <a:lnSpc>
                <a:spcPct val="115000"/>
              </a:lnSpc>
              <a:spcBef>
                <a:spcPts val="0"/>
              </a:spcBef>
              <a:spcAft>
                <a:spcPts val="0"/>
              </a:spcAft>
              <a:buSzPts val="1600"/>
              <a:buChar char="-"/>
            </a:pPr>
            <a:r>
              <a:rPr lang="en-GB" sz="1800">
                <a:solidFill>
                  <a:srgbClr val="000000"/>
                </a:solidFill>
                <a:latin typeface="Arial" panose="020B0604020202020204" pitchFamily="34" charset="0"/>
                <a:ea typeface="Noto Sans Symbols"/>
                <a:cs typeface="Arial" panose="020B0604020202020204" pitchFamily="34" charset="0"/>
                <a:sym typeface="Noto Sans Symbols"/>
              </a:rPr>
              <a:t>●      </a:t>
            </a:r>
            <a:r>
              <a:rPr lang="en-GB" sz="2400">
                <a:solidFill>
                  <a:srgbClr val="000000"/>
                </a:solidFill>
                <a:latin typeface="Arial" panose="020B0604020202020204" pitchFamily="34" charset="0"/>
                <a:ea typeface="Arial"/>
                <a:cs typeface="Arial" panose="020B0604020202020204" pitchFamily="34" charset="0"/>
                <a:sym typeface="Arial"/>
              </a:rPr>
              <a:t>Capturing </a:t>
            </a:r>
            <a:r>
              <a:rPr lang="en-GB" sz="2400" b="1">
                <a:solidFill>
                  <a:srgbClr val="000000"/>
                </a:solidFill>
                <a:latin typeface="Arial" panose="020B0604020202020204" pitchFamily="34" charset="0"/>
                <a:ea typeface="Arial"/>
                <a:cs typeface="Arial" panose="020B0604020202020204" pitchFamily="34" charset="0"/>
                <a:sym typeface="Arial"/>
              </a:rPr>
              <a:t>what matters</a:t>
            </a:r>
            <a:r>
              <a:rPr lang="en-GB" sz="2400">
                <a:solidFill>
                  <a:srgbClr val="000000"/>
                </a:solidFill>
                <a:latin typeface="Arial" panose="020B0604020202020204" pitchFamily="34" charset="0"/>
                <a:ea typeface="Arial"/>
                <a:cs typeface="Arial" panose="020B0604020202020204" pitchFamily="34" charset="0"/>
                <a:sym typeface="Arial"/>
              </a:rPr>
              <a:t> </a:t>
            </a:r>
            <a:r>
              <a:rPr lang="en-GB" sz="2400" b="1">
                <a:solidFill>
                  <a:srgbClr val="000000"/>
                </a:solidFill>
                <a:latin typeface="Arial" panose="020B0604020202020204" pitchFamily="34" charset="0"/>
                <a:ea typeface="Arial"/>
                <a:cs typeface="Arial" panose="020B0604020202020204" pitchFamily="34" charset="0"/>
                <a:sym typeface="Arial"/>
              </a:rPr>
              <a:t>(37% to 28%)</a:t>
            </a:r>
          </a:p>
          <a:p>
            <a:pPr marL="182562" lvl="0" indent="-182562" algn="l" rtl="0">
              <a:lnSpc>
                <a:spcPct val="115000"/>
              </a:lnSpc>
              <a:spcBef>
                <a:spcPts val="0"/>
              </a:spcBef>
              <a:spcAft>
                <a:spcPts val="0"/>
              </a:spcAft>
              <a:buSzPts val="1600"/>
              <a:buChar char="-"/>
            </a:pPr>
            <a:r>
              <a:rPr lang="en-GB" sz="1800">
                <a:solidFill>
                  <a:srgbClr val="000000"/>
                </a:solidFill>
                <a:latin typeface="Arial" panose="020B0604020202020204" pitchFamily="34" charset="0"/>
                <a:ea typeface="Noto Sans Symbols"/>
                <a:cs typeface="Arial" panose="020B0604020202020204" pitchFamily="34" charset="0"/>
                <a:sym typeface="Noto Sans Symbols"/>
              </a:rPr>
              <a:t>●      </a:t>
            </a:r>
            <a:r>
              <a:rPr lang="en-GB" sz="2400">
                <a:solidFill>
                  <a:srgbClr val="000000"/>
                </a:solidFill>
                <a:latin typeface="Arial" panose="020B0604020202020204" pitchFamily="34" charset="0"/>
                <a:ea typeface="Arial"/>
                <a:cs typeface="Arial" panose="020B0604020202020204" pitchFamily="34" charset="0"/>
                <a:sym typeface="Arial"/>
              </a:rPr>
              <a:t>Quality of </a:t>
            </a:r>
            <a:r>
              <a:rPr lang="en-GB" sz="2400" b="1">
                <a:solidFill>
                  <a:srgbClr val="000000"/>
                </a:solidFill>
                <a:latin typeface="Arial" panose="020B0604020202020204" pitchFamily="34" charset="0"/>
                <a:ea typeface="Arial"/>
                <a:cs typeface="Arial" panose="020B0604020202020204" pitchFamily="34" charset="0"/>
                <a:sym typeface="Arial"/>
              </a:rPr>
              <a:t>storytelling</a:t>
            </a:r>
            <a:r>
              <a:rPr lang="en-GB" sz="2400">
                <a:solidFill>
                  <a:srgbClr val="000000"/>
                </a:solidFill>
                <a:latin typeface="Arial" panose="020B0604020202020204" pitchFamily="34" charset="0"/>
                <a:ea typeface="Arial"/>
                <a:cs typeface="Arial" panose="020B0604020202020204" pitchFamily="34" charset="0"/>
                <a:sym typeface="Arial"/>
              </a:rPr>
              <a:t> </a:t>
            </a:r>
            <a:r>
              <a:rPr lang="en-GB" sz="2400" b="1">
                <a:solidFill>
                  <a:srgbClr val="000000"/>
                </a:solidFill>
                <a:latin typeface="Arial" panose="020B0604020202020204" pitchFamily="34" charset="0"/>
                <a:ea typeface="Arial"/>
                <a:cs typeface="Arial" panose="020B0604020202020204" pitchFamily="34" charset="0"/>
                <a:sym typeface="Arial"/>
              </a:rPr>
              <a:t>(37% to 30%)</a:t>
            </a:r>
          </a:p>
          <a:p>
            <a:pPr marL="182245" indent="-182245">
              <a:lnSpc>
                <a:spcPct val="115000"/>
              </a:lnSpc>
              <a:buSzPts val="1600"/>
              <a:buChar char="-"/>
            </a:pPr>
            <a:r>
              <a:rPr lang="en-GB">
                <a:solidFill>
                  <a:srgbClr val="000000"/>
                </a:solidFill>
                <a:latin typeface="Arial" panose="020B0604020202020204" pitchFamily="34" charset="0"/>
                <a:ea typeface="Arial"/>
                <a:cs typeface="Arial" panose="020B0604020202020204" pitchFamily="34" charset="0"/>
                <a:sym typeface="Arial"/>
              </a:rPr>
              <a:t> </a:t>
            </a:r>
            <a:r>
              <a:rPr lang="en-GB" sz="2400">
                <a:solidFill>
                  <a:srgbClr val="000000"/>
                </a:solidFill>
                <a:latin typeface="Arial" panose="020B0604020202020204" pitchFamily="34" charset="0"/>
                <a:ea typeface="Arial"/>
                <a:cs typeface="Arial" panose="020B0604020202020204" pitchFamily="34" charset="0"/>
                <a:sym typeface="Arial"/>
              </a:rPr>
              <a:t>Among those surveyed, </a:t>
            </a:r>
            <a:r>
              <a:rPr lang="en-GB" sz="2400" b="1">
                <a:solidFill>
                  <a:srgbClr val="000000"/>
                </a:solidFill>
                <a:latin typeface="Arial" panose="020B0604020202020204" pitchFamily="34" charset="0"/>
                <a:ea typeface="Arial"/>
                <a:cs typeface="Arial" panose="020B0604020202020204" pitchFamily="34" charset="0"/>
                <a:sym typeface="Arial"/>
              </a:rPr>
              <a:t>88% said a solutions journalism story they viewed left a positive initial impression on them</a:t>
            </a:r>
            <a:r>
              <a:rPr lang="en-GB" sz="2400">
                <a:solidFill>
                  <a:srgbClr val="000000"/>
                </a:solidFill>
                <a:latin typeface="Arial" panose="020B0604020202020204" pitchFamily="34" charset="0"/>
                <a:ea typeface="Arial"/>
                <a:cs typeface="Arial" panose="020B0604020202020204" pitchFamily="34" charset="0"/>
                <a:sym typeface="Arial"/>
              </a:rPr>
              <a:t>, compared to 74% for a comparable problem-focused story.</a:t>
            </a:r>
            <a:endParaRPr lang="en-GB" sz="2400">
              <a:solidFill>
                <a:srgbClr val="000000"/>
              </a:solidFill>
              <a:latin typeface="Arial" panose="020B0604020202020204" pitchFamily="34" charset="0"/>
              <a:ea typeface="Arial"/>
              <a:cs typeface="Arial" panose="020B0604020202020204" pitchFamily="34" charset="0"/>
            </a:endParaRPr>
          </a:p>
          <a:p>
            <a:pPr marL="182245" lvl="0" indent="-182245" algn="l" rtl="0">
              <a:lnSpc>
                <a:spcPct val="115000"/>
              </a:lnSpc>
              <a:spcBef>
                <a:spcPts val="0"/>
              </a:spcBef>
              <a:spcAft>
                <a:spcPts val="0"/>
              </a:spcAft>
              <a:buSzPts val="1600"/>
              <a:buChar char="-"/>
            </a:pPr>
            <a:r>
              <a:rPr lang="en-GB" b="1">
                <a:solidFill>
                  <a:srgbClr val="000000"/>
                </a:solidFill>
                <a:latin typeface="Arial" panose="020B0604020202020204" pitchFamily="34" charset="0"/>
                <a:ea typeface="Arial"/>
                <a:cs typeface="Arial" panose="020B0604020202020204" pitchFamily="34" charset="0"/>
                <a:sym typeface="Arial"/>
              </a:rPr>
              <a:t>54</a:t>
            </a:r>
            <a:r>
              <a:rPr lang="en-GB" sz="2400" b="1">
                <a:solidFill>
                  <a:srgbClr val="000000"/>
                </a:solidFill>
                <a:latin typeface="Arial" panose="020B0604020202020204" pitchFamily="34" charset="0"/>
                <a:ea typeface="Arial"/>
                <a:cs typeface="Arial" panose="020B0604020202020204" pitchFamily="34" charset="0"/>
                <a:sym typeface="Arial"/>
              </a:rPr>
              <a:t>% </a:t>
            </a:r>
            <a:r>
              <a:rPr lang="en-GB" sz="2400">
                <a:solidFill>
                  <a:srgbClr val="000000"/>
                </a:solidFill>
                <a:latin typeface="Arial" panose="020B0604020202020204" pitchFamily="34" charset="0"/>
                <a:ea typeface="Arial"/>
                <a:cs typeface="Arial" panose="020B0604020202020204" pitchFamily="34" charset="0"/>
                <a:sym typeface="Arial"/>
              </a:rPr>
              <a:t>of respondents said the problem-focused story was</a:t>
            </a:r>
            <a:r>
              <a:rPr lang="en-GB" sz="2400" b="1">
                <a:solidFill>
                  <a:srgbClr val="000000"/>
                </a:solidFill>
                <a:latin typeface="Arial" panose="020B0604020202020204" pitchFamily="34" charset="0"/>
                <a:ea typeface="Arial"/>
                <a:cs typeface="Arial" panose="020B0604020202020204" pitchFamily="34" charset="0"/>
                <a:sym typeface="Arial"/>
              </a:rPr>
              <a:t> interesting to watch</a:t>
            </a:r>
            <a:r>
              <a:rPr lang="en-GB" sz="2400">
                <a:solidFill>
                  <a:srgbClr val="000000"/>
                </a:solidFill>
                <a:latin typeface="Arial" panose="020B0604020202020204" pitchFamily="34" charset="0"/>
                <a:ea typeface="Arial"/>
                <a:cs typeface="Arial" panose="020B0604020202020204" pitchFamily="34" charset="0"/>
                <a:sym typeface="Arial"/>
              </a:rPr>
              <a:t>. For the solutions-focused story, </a:t>
            </a:r>
            <a:r>
              <a:rPr lang="en-GB" sz="2400" b="1">
                <a:solidFill>
                  <a:srgbClr val="000000"/>
                </a:solidFill>
                <a:latin typeface="Arial" panose="020B0604020202020204" pitchFamily="34" charset="0"/>
                <a:ea typeface="Arial"/>
                <a:cs typeface="Arial" panose="020B0604020202020204" pitchFamily="34" charset="0"/>
                <a:sym typeface="Arial"/>
              </a:rPr>
              <a:t>that number was 61%.</a:t>
            </a:r>
            <a:endParaRPr lang="en-GB" sz="2400" b="1">
              <a:solidFill>
                <a:srgbClr val="000000"/>
              </a:solidFill>
              <a:latin typeface="Arial" panose="020B0604020202020204" pitchFamily="34" charset="0"/>
              <a:ea typeface="Arial"/>
              <a:cs typeface="Arial" panose="020B0604020202020204" pitchFamily="34" charset="0"/>
            </a:endParaRPr>
          </a:p>
          <a:p>
            <a:pPr marL="182245" lvl="0" indent="-182245" algn="l" rtl="0">
              <a:lnSpc>
                <a:spcPct val="115000"/>
              </a:lnSpc>
              <a:spcBef>
                <a:spcPts val="0"/>
              </a:spcBef>
              <a:spcAft>
                <a:spcPts val="0"/>
              </a:spcAft>
              <a:buSzPts val="1600"/>
              <a:buChar char="-"/>
            </a:pPr>
            <a:r>
              <a:rPr lang="en-GB" b="1">
                <a:solidFill>
                  <a:srgbClr val="000000"/>
                </a:solidFill>
                <a:latin typeface="Arial" panose="020B0604020202020204" pitchFamily="34" charset="0"/>
                <a:ea typeface="Arial"/>
                <a:cs typeface="Arial" panose="020B0604020202020204" pitchFamily="34" charset="0"/>
                <a:sym typeface="Arial"/>
              </a:rPr>
              <a:t>83</a:t>
            </a:r>
            <a:r>
              <a:rPr lang="en-GB" sz="2400" b="1">
                <a:solidFill>
                  <a:srgbClr val="000000"/>
                </a:solidFill>
                <a:latin typeface="Arial" panose="020B0604020202020204" pitchFamily="34" charset="0"/>
                <a:ea typeface="Arial"/>
                <a:cs typeface="Arial" panose="020B0604020202020204" pitchFamily="34" charset="0"/>
                <a:sym typeface="Arial"/>
              </a:rPr>
              <a:t>%</a:t>
            </a:r>
            <a:r>
              <a:rPr lang="en-GB" sz="2400">
                <a:solidFill>
                  <a:srgbClr val="000000"/>
                </a:solidFill>
                <a:latin typeface="Arial" panose="020B0604020202020204" pitchFamily="34" charset="0"/>
                <a:ea typeface="Arial"/>
                <a:cs typeface="Arial" panose="020B0604020202020204" pitchFamily="34" charset="0"/>
                <a:sym typeface="Arial"/>
              </a:rPr>
              <a:t> of respondents said they </a:t>
            </a:r>
            <a:r>
              <a:rPr lang="en-GB" sz="2400" b="1">
                <a:solidFill>
                  <a:srgbClr val="000000"/>
                </a:solidFill>
                <a:latin typeface="Arial" panose="020B0604020202020204" pitchFamily="34" charset="0"/>
                <a:ea typeface="Arial"/>
                <a:cs typeface="Arial" panose="020B0604020202020204" pitchFamily="34" charset="0"/>
                <a:sym typeface="Arial"/>
              </a:rPr>
              <a:t>trusted the solutions journalism story</a:t>
            </a:r>
            <a:r>
              <a:rPr lang="en-GB" sz="2400">
                <a:solidFill>
                  <a:srgbClr val="000000"/>
                </a:solidFill>
                <a:latin typeface="Arial" panose="020B0604020202020204" pitchFamily="34" charset="0"/>
                <a:ea typeface="Arial"/>
                <a:cs typeface="Arial" panose="020B0604020202020204" pitchFamily="34" charset="0"/>
                <a:sym typeface="Arial"/>
              </a:rPr>
              <a:t>, compared to just 55% who said the same about the problem-focused story.</a:t>
            </a:r>
            <a:endParaRPr lang="en-GB" sz="2400">
              <a:solidFill>
                <a:srgbClr val="000000"/>
              </a:solidFill>
              <a:latin typeface="Arial" panose="020B0604020202020204" pitchFamily="34" charset="0"/>
              <a:ea typeface="Arial"/>
              <a:cs typeface="Arial" panose="020B0604020202020204" pitchFamily="34" charset="0"/>
            </a:endParaRPr>
          </a:p>
          <a:p>
            <a:pPr marL="182245" lvl="0" indent="-182245" algn="l" rtl="0">
              <a:lnSpc>
                <a:spcPct val="115000"/>
              </a:lnSpc>
              <a:spcBef>
                <a:spcPts val="0"/>
              </a:spcBef>
              <a:spcAft>
                <a:spcPts val="0"/>
              </a:spcAft>
              <a:buSzPts val="1600"/>
              <a:buChar char="-"/>
            </a:pPr>
            <a:r>
              <a:rPr lang="en-GB">
                <a:solidFill>
                  <a:srgbClr val="000000"/>
                </a:solidFill>
                <a:latin typeface="Arial" panose="020B0604020202020204" pitchFamily="34" charset="0"/>
                <a:ea typeface="Arial"/>
                <a:cs typeface="Arial" panose="020B0604020202020204" pitchFamily="34" charset="0"/>
                <a:sym typeface="Arial"/>
              </a:rPr>
              <a:t>By</a:t>
            </a:r>
            <a:r>
              <a:rPr lang="en-GB" sz="2400">
                <a:solidFill>
                  <a:srgbClr val="000000"/>
                </a:solidFill>
                <a:latin typeface="Arial" panose="020B0604020202020204" pitchFamily="34" charset="0"/>
                <a:ea typeface="Arial"/>
                <a:cs typeface="Arial" panose="020B0604020202020204" pitchFamily="34" charset="0"/>
                <a:sym typeface="Arial"/>
              </a:rPr>
              <a:t> margins of</a:t>
            </a:r>
            <a:r>
              <a:rPr lang="en-GB" sz="2400" b="1">
                <a:solidFill>
                  <a:srgbClr val="000000"/>
                </a:solidFill>
                <a:latin typeface="Arial" panose="020B0604020202020204" pitchFamily="34" charset="0"/>
                <a:ea typeface="Arial"/>
                <a:cs typeface="Arial" panose="020B0604020202020204" pitchFamily="34" charset="0"/>
                <a:sym typeface="Arial"/>
              </a:rPr>
              <a:t> 35%</a:t>
            </a:r>
            <a:r>
              <a:rPr lang="en-GB" sz="2400">
                <a:solidFill>
                  <a:srgbClr val="000000"/>
                </a:solidFill>
                <a:latin typeface="Arial" panose="020B0604020202020204" pitchFamily="34" charset="0"/>
                <a:ea typeface="Arial"/>
                <a:cs typeface="Arial" panose="020B0604020202020204" pitchFamily="34" charset="0"/>
                <a:sym typeface="Arial"/>
              </a:rPr>
              <a:t> to 27%, respondents said</a:t>
            </a:r>
            <a:r>
              <a:rPr lang="en-GB" sz="2400" b="1">
                <a:solidFill>
                  <a:srgbClr val="000000"/>
                </a:solidFill>
                <a:latin typeface="Arial" panose="020B0604020202020204" pitchFamily="34" charset="0"/>
                <a:ea typeface="Arial"/>
                <a:cs typeface="Arial" panose="020B0604020202020204" pitchFamily="34" charset="0"/>
                <a:sym typeface="Arial"/>
              </a:rPr>
              <a:t> the terms</a:t>
            </a:r>
            <a:r>
              <a:rPr lang="en-GB" sz="2400" b="1" i="1">
                <a:solidFill>
                  <a:srgbClr val="000000"/>
                </a:solidFill>
                <a:latin typeface="Arial" panose="020B0604020202020204" pitchFamily="34" charset="0"/>
                <a:ea typeface="Arial"/>
                <a:cs typeface="Arial" panose="020B0604020202020204" pitchFamily="34" charset="0"/>
                <a:sym typeface="Arial"/>
              </a:rPr>
              <a:t> thoughtful</a:t>
            </a:r>
            <a:r>
              <a:rPr lang="en-GB" sz="2400" b="1">
                <a:solidFill>
                  <a:srgbClr val="000000"/>
                </a:solidFill>
                <a:latin typeface="Arial" panose="020B0604020202020204" pitchFamily="34" charset="0"/>
                <a:ea typeface="Arial"/>
                <a:cs typeface="Arial" panose="020B0604020202020204" pitchFamily="34" charset="0"/>
                <a:sym typeface="Arial"/>
              </a:rPr>
              <a:t> and </a:t>
            </a:r>
            <a:r>
              <a:rPr lang="en-GB" sz="2400" b="1" i="1">
                <a:solidFill>
                  <a:srgbClr val="000000"/>
                </a:solidFill>
                <a:latin typeface="Arial" panose="020B0604020202020204" pitchFamily="34" charset="0"/>
                <a:ea typeface="Arial"/>
                <a:cs typeface="Arial" panose="020B0604020202020204" pitchFamily="34" charset="0"/>
                <a:sym typeface="Arial"/>
              </a:rPr>
              <a:t>well-crafted </a:t>
            </a:r>
            <a:r>
              <a:rPr lang="en-GB" sz="2400" b="1">
                <a:solidFill>
                  <a:srgbClr val="000000"/>
                </a:solidFill>
                <a:latin typeface="Arial" panose="020B0604020202020204" pitchFamily="34" charset="0"/>
                <a:ea typeface="Arial"/>
                <a:cs typeface="Arial" panose="020B0604020202020204" pitchFamily="34" charset="0"/>
                <a:sym typeface="Arial"/>
              </a:rPr>
              <a:t>“perfectly describe” the solutions story </a:t>
            </a:r>
            <a:r>
              <a:rPr lang="en-GB" sz="2400">
                <a:solidFill>
                  <a:srgbClr val="000000"/>
                </a:solidFill>
                <a:latin typeface="Arial" panose="020B0604020202020204" pitchFamily="34" charset="0"/>
                <a:ea typeface="Arial"/>
                <a:cs typeface="Arial" panose="020B0604020202020204" pitchFamily="34" charset="0"/>
                <a:sym typeface="Arial"/>
              </a:rPr>
              <a:t>vs. the problem-focused story.</a:t>
            </a:r>
            <a:endParaRPr lang="en-GB" sz="2400">
              <a:solidFill>
                <a:srgbClr val="000000"/>
              </a:solidFill>
              <a:latin typeface="Arial" panose="020B0604020202020204" pitchFamily="34" charset="0"/>
              <a:ea typeface="Arial"/>
              <a:cs typeface="Arial" panose="020B0604020202020204" pitchFamily="34" charset="0"/>
            </a:endParaRPr>
          </a:p>
          <a:p>
            <a:pPr marL="182562" lvl="0" indent="-182562" algn="l" rtl="0">
              <a:lnSpc>
                <a:spcPct val="115000"/>
              </a:lnSpc>
              <a:spcBef>
                <a:spcPts val="0"/>
              </a:spcBef>
              <a:spcAft>
                <a:spcPts val="0"/>
              </a:spcAft>
              <a:buSzPts val="1600"/>
              <a:buChar char="-"/>
            </a:pPr>
            <a:r>
              <a:rPr lang="en-GB" sz="2400">
                <a:solidFill>
                  <a:srgbClr val="000000"/>
                </a:solidFill>
                <a:latin typeface="Arial" panose="020B0604020202020204" pitchFamily="34" charset="0"/>
                <a:ea typeface="Arial"/>
                <a:cs typeface="Arial" panose="020B0604020202020204" pitchFamily="34" charset="0"/>
                <a:sym typeface="Arial"/>
              </a:rPr>
              <a:t>4. Almost </a:t>
            </a:r>
            <a:r>
              <a:rPr lang="en-GB" sz="2400" b="1">
                <a:solidFill>
                  <a:srgbClr val="000000"/>
                </a:solidFill>
                <a:latin typeface="Arial" panose="020B0604020202020204" pitchFamily="34" charset="0"/>
                <a:ea typeface="Arial"/>
                <a:cs typeface="Arial" panose="020B0604020202020204" pitchFamily="34" charset="0"/>
                <a:sym typeface="Arial"/>
              </a:rPr>
              <a:t>double the respondents </a:t>
            </a:r>
            <a:r>
              <a:rPr lang="en-GB" sz="2400">
                <a:solidFill>
                  <a:srgbClr val="000000"/>
                </a:solidFill>
                <a:latin typeface="Arial" panose="020B0604020202020204" pitchFamily="34" charset="0"/>
                <a:ea typeface="Arial"/>
                <a:cs typeface="Arial" panose="020B0604020202020204" pitchFamily="34" charset="0"/>
                <a:sym typeface="Arial"/>
              </a:rPr>
              <a:t>(52% to 27%) described the</a:t>
            </a:r>
            <a:r>
              <a:rPr lang="en-GB" sz="2400" b="1">
                <a:solidFill>
                  <a:srgbClr val="000000"/>
                </a:solidFill>
                <a:latin typeface="Arial" panose="020B0604020202020204" pitchFamily="34" charset="0"/>
                <a:ea typeface="Arial"/>
                <a:cs typeface="Arial" panose="020B0604020202020204" pitchFamily="34" charset="0"/>
                <a:sym typeface="Arial"/>
              </a:rPr>
              <a:t> solutions-focused story as “uplifting” </a:t>
            </a:r>
            <a:r>
              <a:rPr lang="en-GB" sz="2400">
                <a:solidFill>
                  <a:srgbClr val="000000"/>
                </a:solidFill>
                <a:latin typeface="Arial" panose="020B0604020202020204" pitchFamily="34" charset="0"/>
                <a:ea typeface="Arial"/>
                <a:cs typeface="Arial" panose="020B0604020202020204" pitchFamily="34" charset="0"/>
                <a:sym typeface="Arial"/>
              </a:rPr>
              <a:t>versus those who felt that about the problem-focused story.</a:t>
            </a:r>
          </a:p>
          <a:p>
            <a:pPr marL="182562" lvl="0" indent="-182562" algn="l" rtl="0">
              <a:lnSpc>
                <a:spcPct val="115000"/>
              </a:lnSpc>
              <a:spcBef>
                <a:spcPts val="0"/>
              </a:spcBef>
              <a:spcAft>
                <a:spcPts val="0"/>
              </a:spcAft>
              <a:buSzPts val="1600"/>
              <a:buChar char="-"/>
            </a:pPr>
            <a:r>
              <a:rPr lang="en-GB" sz="2400">
                <a:solidFill>
                  <a:srgbClr val="000000"/>
                </a:solidFill>
                <a:latin typeface="Arial" panose="020B0604020202020204" pitchFamily="34" charset="0"/>
                <a:ea typeface="Arial"/>
                <a:cs typeface="Arial" panose="020B0604020202020204" pitchFamily="34" charset="0"/>
                <a:sym typeface="Arial"/>
              </a:rPr>
              <a:t>3. Respondents were also about </a:t>
            </a:r>
            <a:r>
              <a:rPr lang="en-GB" sz="2400" b="1">
                <a:solidFill>
                  <a:srgbClr val="000000"/>
                </a:solidFill>
                <a:latin typeface="Arial" panose="020B0604020202020204" pitchFamily="34" charset="0"/>
                <a:ea typeface="Arial"/>
                <a:cs typeface="Arial" panose="020B0604020202020204" pitchFamily="34" charset="0"/>
                <a:sym typeface="Arial"/>
              </a:rPr>
              <a:t>10% more likely</a:t>
            </a:r>
            <a:r>
              <a:rPr lang="en-GB" sz="2400">
                <a:solidFill>
                  <a:srgbClr val="000000"/>
                </a:solidFill>
                <a:latin typeface="Arial" panose="020B0604020202020204" pitchFamily="34" charset="0"/>
                <a:ea typeface="Arial"/>
                <a:cs typeface="Arial" panose="020B0604020202020204" pitchFamily="34" charset="0"/>
                <a:sym typeface="Arial"/>
              </a:rPr>
              <a:t> to say the solutions story </a:t>
            </a:r>
            <a:r>
              <a:rPr lang="en-GB" sz="2400" b="1">
                <a:solidFill>
                  <a:srgbClr val="000000"/>
                </a:solidFill>
                <a:latin typeface="Arial" panose="020B0604020202020204" pitchFamily="34" charset="0"/>
                <a:ea typeface="Arial"/>
                <a:cs typeface="Arial" panose="020B0604020202020204" pitchFamily="34" charset="0"/>
                <a:sym typeface="Arial"/>
              </a:rPr>
              <a:t>changed their understanding of an issue</a:t>
            </a:r>
            <a:r>
              <a:rPr lang="en-GB" sz="2400">
                <a:solidFill>
                  <a:srgbClr val="000000"/>
                </a:solidFill>
                <a:latin typeface="Arial" panose="020B0604020202020204" pitchFamily="34" charset="0"/>
                <a:ea typeface="Arial"/>
                <a:cs typeface="Arial" panose="020B0604020202020204" pitchFamily="34" charset="0"/>
                <a:sym typeface="Arial"/>
              </a:rPr>
              <a:t> and </a:t>
            </a:r>
            <a:r>
              <a:rPr lang="en-GB" sz="2400" b="1">
                <a:solidFill>
                  <a:srgbClr val="000000"/>
                </a:solidFill>
                <a:latin typeface="Arial" panose="020B0604020202020204" pitchFamily="34" charset="0"/>
                <a:ea typeface="Arial"/>
                <a:cs typeface="Arial" panose="020B0604020202020204" pitchFamily="34" charset="0"/>
                <a:sym typeface="Arial"/>
              </a:rPr>
              <a:t>would make them watch the station’s coverage again.</a:t>
            </a:r>
          </a:p>
          <a:p>
            <a:pPr marL="182562" lvl="0" indent="-182562" algn="l" rtl="0">
              <a:lnSpc>
                <a:spcPct val="115000"/>
              </a:lnSpc>
              <a:spcBef>
                <a:spcPts val="0"/>
              </a:spcBef>
              <a:spcAft>
                <a:spcPts val="0"/>
              </a:spcAft>
              <a:buSzPts val="1600"/>
              <a:buChar char="-"/>
            </a:pPr>
            <a:r>
              <a:rPr lang="en-GB" sz="2400">
                <a:solidFill>
                  <a:srgbClr val="000000"/>
                </a:solidFill>
                <a:latin typeface="Arial" panose="020B0604020202020204" pitchFamily="34" charset="0"/>
                <a:ea typeface="Arial"/>
                <a:cs typeface="Arial" panose="020B0604020202020204" pitchFamily="34" charset="0"/>
                <a:sym typeface="Arial"/>
              </a:rPr>
              <a:t>2. The survey results above are fairly consistent </a:t>
            </a:r>
            <a:r>
              <a:rPr lang="en-GB" sz="2400" b="1">
                <a:solidFill>
                  <a:srgbClr val="000000"/>
                </a:solidFill>
                <a:latin typeface="Arial" panose="020B0604020202020204" pitchFamily="34" charset="0"/>
                <a:ea typeface="Arial"/>
                <a:cs typeface="Arial" panose="020B0604020202020204" pitchFamily="34" charset="0"/>
                <a:sym typeface="Arial"/>
              </a:rPr>
              <a:t>across demographic differences</a:t>
            </a:r>
            <a:r>
              <a:rPr lang="en-GB" sz="2400">
                <a:solidFill>
                  <a:srgbClr val="000000"/>
                </a:solidFill>
                <a:latin typeface="Arial" panose="020B0604020202020204" pitchFamily="34" charset="0"/>
                <a:ea typeface="Arial"/>
                <a:cs typeface="Arial" panose="020B0604020202020204" pitchFamily="34" charset="0"/>
                <a:sym typeface="Arial"/>
              </a:rPr>
              <a:t> like age, gender, location and political beliefs.</a:t>
            </a:r>
          </a:p>
          <a:p>
            <a:pPr marL="182562" lvl="0" indent="-182562" algn="l" rtl="0">
              <a:lnSpc>
                <a:spcPct val="115000"/>
              </a:lnSpc>
              <a:spcBef>
                <a:spcPts val="0"/>
              </a:spcBef>
              <a:spcAft>
                <a:spcPts val="0"/>
              </a:spcAft>
              <a:buSzPts val="1600"/>
              <a:buChar char="-"/>
            </a:pPr>
            <a:r>
              <a:rPr lang="en-GB" sz="2400">
                <a:solidFill>
                  <a:srgbClr val="000000"/>
                </a:solidFill>
                <a:latin typeface="Arial" panose="020B0604020202020204" pitchFamily="34" charset="0"/>
                <a:ea typeface="Arial"/>
                <a:cs typeface="Arial" panose="020B0604020202020204" pitchFamily="34" charset="0"/>
                <a:sym typeface="Arial"/>
              </a:rPr>
              <a:t>1. Overall, </a:t>
            </a:r>
            <a:r>
              <a:rPr lang="en-GB" sz="2400" b="1">
                <a:solidFill>
                  <a:srgbClr val="000000"/>
                </a:solidFill>
                <a:latin typeface="Arial" panose="020B0604020202020204" pitchFamily="34" charset="0"/>
                <a:ea typeface="Arial"/>
                <a:cs typeface="Arial" panose="020B0604020202020204" pitchFamily="34" charset="0"/>
                <a:sym typeface="Arial"/>
              </a:rPr>
              <a:t>51% of respondents said they preferred the solutions journalism story</a:t>
            </a:r>
            <a:r>
              <a:rPr lang="en-GB" sz="2400">
                <a:solidFill>
                  <a:srgbClr val="000000"/>
                </a:solidFill>
                <a:latin typeface="Arial" panose="020B0604020202020204" pitchFamily="34" charset="0"/>
                <a:ea typeface="Arial"/>
                <a:cs typeface="Arial" panose="020B0604020202020204" pitchFamily="34" charset="0"/>
                <a:sym typeface="Arial"/>
              </a:rPr>
              <a:t> they viewed versus 32% for a corresponding problem-focused story. </a:t>
            </a:r>
            <a:r>
              <a:rPr lang="en-GB" sz="2400" b="1">
                <a:solidFill>
                  <a:srgbClr val="000000"/>
                </a:solidFill>
                <a:latin typeface="Arial" panose="020B0604020202020204" pitchFamily="34" charset="0"/>
                <a:ea typeface="Arial"/>
                <a:cs typeface="Arial" panose="020B0604020202020204" pitchFamily="34" charset="0"/>
                <a:sym typeface="Arial"/>
              </a:rPr>
              <a:t>A majority preferred the solutions journalism story</a:t>
            </a:r>
            <a:r>
              <a:rPr lang="en-GB" sz="2400">
                <a:solidFill>
                  <a:srgbClr val="000000"/>
                </a:solidFill>
                <a:latin typeface="Arial" panose="020B0604020202020204" pitchFamily="34" charset="0"/>
                <a:ea typeface="Arial"/>
                <a:cs typeface="Arial" panose="020B0604020202020204" pitchFamily="34" charset="0"/>
                <a:sym typeface="Arial"/>
              </a:rPr>
              <a:t> for each age group 18–45. A plurality (47%) of those in the 45–54 age group also chose the solutions story.</a:t>
            </a:r>
          </a:p>
          <a:p>
            <a:endParaRPr lang="de-DE"/>
          </a:p>
        </p:txBody>
      </p:sp>
      <p:sp>
        <p:nvSpPr>
          <p:cNvPr id="4" name="Foliennummernplatzhalter 3"/>
          <p:cNvSpPr>
            <a:spLocks noGrp="1"/>
          </p:cNvSpPr>
          <p:nvPr>
            <p:ph type="sldNum" sz="quarter" idx="5"/>
          </p:nvPr>
        </p:nvSpPr>
        <p:spPr/>
        <p:txBody>
          <a:bodyPr/>
          <a:lstStyle/>
          <a:p>
            <a:fld id="{D2CE4770-25AD-3B47-845E-BF1A37AE5567}" type="slidenum">
              <a:rPr lang="de-DE" smtClean="0"/>
              <a:t>12</a:t>
            </a:fld>
            <a:endParaRPr lang="de-DE"/>
          </a:p>
        </p:txBody>
      </p:sp>
    </p:spTree>
    <p:extLst>
      <p:ext uri="{BB962C8B-B14F-4D97-AF65-F5344CB8AC3E}">
        <p14:creationId xmlns:p14="http://schemas.microsoft.com/office/powerpoint/2010/main" val="109291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2245" lvl="0" indent="-182245" algn="l" rtl="0">
              <a:lnSpc>
                <a:spcPct val="100000"/>
              </a:lnSpc>
              <a:spcBef>
                <a:spcPts val="0"/>
              </a:spcBef>
              <a:spcAft>
                <a:spcPts val="0"/>
              </a:spcAft>
              <a:buClr>
                <a:schemeClr val="dk1"/>
              </a:buClr>
              <a:buSzPts val="1600"/>
              <a:buChar char="-"/>
            </a:pPr>
            <a:endParaRPr lang="de-DE">
              <a:latin typeface="Georgia"/>
            </a:endParaRPr>
          </a:p>
        </p:txBody>
      </p:sp>
      <p:sp>
        <p:nvSpPr>
          <p:cNvPr id="4" name="Foliennummernplatzhalter 3"/>
          <p:cNvSpPr>
            <a:spLocks noGrp="1"/>
          </p:cNvSpPr>
          <p:nvPr>
            <p:ph type="sldNum" sz="quarter" idx="5"/>
          </p:nvPr>
        </p:nvSpPr>
        <p:spPr/>
        <p:txBody>
          <a:bodyPr/>
          <a:lstStyle/>
          <a:p>
            <a:fld id="{D2CE4770-25AD-3B47-845E-BF1A37AE5567}" type="slidenum">
              <a:rPr lang="de-DE" smtClean="0"/>
              <a:t>13</a:t>
            </a:fld>
            <a:endParaRPr lang="de-DE"/>
          </a:p>
        </p:txBody>
      </p:sp>
    </p:spTree>
    <p:extLst>
      <p:ext uri="{BB962C8B-B14F-4D97-AF65-F5344CB8AC3E}">
        <p14:creationId xmlns:p14="http://schemas.microsoft.com/office/powerpoint/2010/main" val="1781687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cs typeface="Calibri"/>
            </a:endParaRPr>
          </a:p>
        </p:txBody>
      </p:sp>
      <p:sp>
        <p:nvSpPr>
          <p:cNvPr id="4" name="Foliennummernplatzhalter 3"/>
          <p:cNvSpPr>
            <a:spLocks noGrp="1"/>
          </p:cNvSpPr>
          <p:nvPr>
            <p:ph type="sldNum" sz="quarter" idx="5"/>
          </p:nvPr>
        </p:nvSpPr>
        <p:spPr/>
        <p:txBody>
          <a:bodyPr/>
          <a:lstStyle/>
          <a:p>
            <a:fld id="{D2CE4770-25AD-3B47-845E-BF1A37AE5567}" type="slidenum">
              <a:rPr lang="de-DE" smtClean="0"/>
              <a:t>14</a:t>
            </a:fld>
            <a:endParaRPr lang="de-DE"/>
          </a:p>
        </p:txBody>
      </p:sp>
    </p:spTree>
    <p:extLst>
      <p:ext uri="{BB962C8B-B14F-4D97-AF65-F5344CB8AC3E}">
        <p14:creationId xmlns:p14="http://schemas.microsoft.com/office/powerpoint/2010/main" val="2040120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cs typeface="Calibri"/>
              </a:rPr>
              <a:t>Illustration by screenshots of analytics, </a:t>
            </a:r>
            <a:r>
              <a:rPr lang="en-US"/>
              <a:t> </a:t>
            </a:r>
          </a:p>
          <a:p>
            <a:r>
              <a:rPr lang="en-US"/>
              <a:t>www.ahrefs.com?</a:t>
            </a:r>
            <a:endParaRPr lang="en-US">
              <a:cs typeface="Calibri"/>
            </a:endParaRPr>
          </a:p>
        </p:txBody>
      </p:sp>
      <p:sp>
        <p:nvSpPr>
          <p:cNvPr id="4" name="Foliennummernplatzhalter 3"/>
          <p:cNvSpPr>
            <a:spLocks noGrp="1"/>
          </p:cNvSpPr>
          <p:nvPr>
            <p:ph type="sldNum" sz="quarter" idx="5"/>
          </p:nvPr>
        </p:nvSpPr>
        <p:spPr/>
        <p:txBody>
          <a:bodyPr/>
          <a:lstStyle/>
          <a:p>
            <a:fld id="{D2CE4770-25AD-3B47-845E-BF1A37AE5567}" type="slidenum">
              <a:rPr lang="de-DE" smtClean="0"/>
              <a:t>15</a:t>
            </a:fld>
            <a:endParaRPr lang="de-DE"/>
          </a:p>
        </p:txBody>
      </p:sp>
    </p:spTree>
    <p:extLst>
      <p:ext uri="{BB962C8B-B14F-4D97-AF65-F5344CB8AC3E}">
        <p14:creationId xmlns:p14="http://schemas.microsoft.com/office/powerpoint/2010/main" val="408271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cs typeface="Calibri"/>
            </a:endParaRPr>
          </a:p>
        </p:txBody>
      </p:sp>
      <p:sp>
        <p:nvSpPr>
          <p:cNvPr id="4" name="Foliennummernplatzhalter 3"/>
          <p:cNvSpPr>
            <a:spLocks noGrp="1"/>
          </p:cNvSpPr>
          <p:nvPr>
            <p:ph type="sldNum" sz="quarter" idx="5"/>
          </p:nvPr>
        </p:nvSpPr>
        <p:spPr/>
        <p:txBody>
          <a:bodyPr/>
          <a:lstStyle/>
          <a:p>
            <a:fld id="{D2CE4770-25AD-3B47-845E-BF1A37AE5567}" type="slidenum">
              <a:rPr lang="de-DE" smtClean="0"/>
              <a:t>16</a:t>
            </a:fld>
            <a:endParaRPr lang="de-DE"/>
          </a:p>
        </p:txBody>
      </p:sp>
    </p:spTree>
    <p:extLst>
      <p:ext uri="{BB962C8B-B14F-4D97-AF65-F5344CB8AC3E}">
        <p14:creationId xmlns:p14="http://schemas.microsoft.com/office/powerpoint/2010/main" val="433015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rtl="0">
              <a:spcBef>
                <a:spcPts val="0"/>
              </a:spcBef>
              <a:spcAft>
                <a:spcPts val="0"/>
              </a:spcAft>
            </a:pPr>
            <a:endParaRPr lang="de-DE" sz="1800">
              <a:latin typeface="Georgia"/>
            </a:endParaRPr>
          </a:p>
        </p:txBody>
      </p:sp>
      <p:sp>
        <p:nvSpPr>
          <p:cNvPr id="4" name="Foliennummernplatzhalter 3"/>
          <p:cNvSpPr>
            <a:spLocks noGrp="1"/>
          </p:cNvSpPr>
          <p:nvPr>
            <p:ph type="sldNum" sz="quarter" idx="5"/>
          </p:nvPr>
        </p:nvSpPr>
        <p:spPr/>
        <p:txBody>
          <a:bodyPr/>
          <a:lstStyle/>
          <a:p>
            <a:fld id="{D2CE4770-25AD-3B47-845E-BF1A37AE5567}" type="slidenum">
              <a:rPr lang="de-DE" smtClean="0"/>
              <a:t>17</a:t>
            </a:fld>
            <a:endParaRPr lang="de-DE"/>
          </a:p>
        </p:txBody>
      </p:sp>
    </p:spTree>
    <p:extLst>
      <p:ext uri="{BB962C8B-B14F-4D97-AF65-F5344CB8AC3E}">
        <p14:creationId xmlns:p14="http://schemas.microsoft.com/office/powerpoint/2010/main" val="2005550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top) with picture ">
    <p:spTree>
      <p:nvGrpSpPr>
        <p:cNvPr id="1" name=""/>
        <p:cNvGrpSpPr/>
        <p:nvPr/>
      </p:nvGrpSpPr>
      <p:grpSpPr>
        <a:xfrm>
          <a:off x="0" y="0"/>
          <a:ext cx="0" cy="0"/>
          <a:chOff x="0" y="0"/>
          <a:chExt cx="0" cy="0"/>
        </a:xfrm>
      </p:grpSpPr>
      <p:pic>
        <p:nvPicPr>
          <p:cNvPr id="6" name="Bild 12">
            <a:extLst>
              <a:ext uri="{FF2B5EF4-FFF2-40B4-BE49-F238E27FC236}">
                <a16:creationId xmlns:a16="http://schemas.microsoft.com/office/drawing/2014/main" id="{F4BC57B8-3970-4C29-B03F-1F531451EC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9601" y="941185"/>
            <a:ext cx="11431698" cy="6732000"/>
          </a:xfrm>
          <a:prstGeom prst="rect">
            <a:avLst/>
          </a:prstGeom>
        </p:spPr>
      </p:pic>
      <p:sp>
        <p:nvSpPr>
          <p:cNvPr id="12" name="Bildplatzhalter 11"/>
          <p:cNvSpPr>
            <a:spLocks noGrp="1"/>
          </p:cNvSpPr>
          <p:nvPr>
            <p:ph type="pic" sz="quarter" idx="12" hasCustomPrompt="1"/>
          </p:nvPr>
        </p:nvSpPr>
        <p:spPr>
          <a:xfrm>
            <a:off x="0" y="0"/>
            <a:ext cx="24382412" cy="13716000"/>
          </a:xfrm>
          <a:custGeom>
            <a:avLst/>
            <a:gdLst>
              <a:gd name="connsiteX0" fmla="*/ 939600 w 24382412"/>
              <a:gd name="connsiteY0" fmla="*/ 941186 h 13716000"/>
              <a:gd name="connsiteX1" fmla="*/ 939600 w 24382412"/>
              <a:gd name="connsiteY1" fmla="*/ 7673186 h 13716000"/>
              <a:gd name="connsiteX2" fmla="*/ 12371298 w 24382412"/>
              <a:gd name="connsiteY2" fmla="*/ 7673186 h 13716000"/>
              <a:gd name="connsiteX3" fmla="*/ 12371298 w 24382412"/>
              <a:gd name="connsiteY3" fmla="*/ 941186 h 13716000"/>
              <a:gd name="connsiteX4" fmla="*/ 0 w 24382412"/>
              <a:gd name="connsiteY4" fmla="*/ 0 h 13716000"/>
              <a:gd name="connsiteX5" fmla="*/ 24382412 w 24382412"/>
              <a:gd name="connsiteY5" fmla="*/ 0 h 13716000"/>
              <a:gd name="connsiteX6" fmla="*/ 24382412 w 24382412"/>
              <a:gd name="connsiteY6" fmla="*/ 13716000 h 13716000"/>
              <a:gd name="connsiteX7" fmla="*/ 0 w 24382412"/>
              <a:gd name="connsiteY7"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82412" h="13716000">
                <a:moveTo>
                  <a:pt x="939600" y="941186"/>
                </a:moveTo>
                <a:lnTo>
                  <a:pt x="939600" y="7673186"/>
                </a:lnTo>
                <a:lnTo>
                  <a:pt x="12371298" y="7673186"/>
                </a:lnTo>
                <a:lnTo>
                  <a:pt x="12371298" y="941186"/>
                </a:lnTo>
                <a:close/>
                <a:moveTo>
                  <a:pt x="0" y="0"/>
                </a:moveTo>
                <a:lnTo>
                  <a:pt x="24382412" y="0"/>
                </a:lnTo>
                <a:lnTo>
                  <a:pt x="24382412" y="13716000"/>
                </a:lnTo>
                <a:lnTo>
                  <a:pt x="0" y="13716000"/>
                </a:lnTo>
                <a:close/>
              </a:path>
            </a:pathLst>
          </a:custGeom>
          <a:solidFill>
            <a:srgbClr val="D5DBE0"/>
          </a:solidFill>
        </p:spPr>
        <p:txBody>
          <a:bodyPr vert="horz" wrap="square" bIns="3420000" anchor="b" anchorCtr="0">
            <a:noAutofit/>
          </a:bodyPr>
          <a:lstStyle>
            <a:lvl1pPr marL="0" marR="0" indent="0" algn="ctr" defTabSz="1828709" rtl="0" eaLnBrk="1" fontAlgn="auto" latinLnBrk="0" hangingPunct="1">
              <a:lnSpc>
                <a:spcPts val="5850"/>
              </a:lnSpc>
              <a:spcBef>
                <a:spcPts val="2000"/>
              </a:spcBef>
              <a:spcAft>
                <a:spcPts val="0"/>
              </a:spcAft>
              <a:buClrTx/>
              <a:buSzTx/>
              <a:buFont typeface="Arial" charset="0"/>
              <a:buNone/>
              <a:tabLst/>
              <a:defRPr baseline="0">
                <a:latin typeface="DW Noto Sans" panose="020B0502040504020204" pitchFamily="34" charset="0"/>
                <a:cs typeface="DW Noto Sans" panose="020B0502040504020204" pitchFamily="34" charset="0"/>
              </a:defRPr>
            </a:lvl1pPr>
          </a:lstStyle>
          <a:p>
            <a:r>
              <a:rPr lang="en-US"/>
              <a:t>Place the image in the area provided</a:t>
            </a:r>
          </a:p>
        </p:txBody>
      </p:sp>
      <p:sp>
        <p:nvSpPr>
          <p:cNvPr id="2" name="Title 1"/>
          <p:cNvSpPr>
            <a:spLocks noGrp="1"/>
          </p:cNvSpPr>
          <p:nvPr>
            <p:ph type="ctrTitle" hasCustomPrompt="1"/>
          </p:nvPr>
        </p:nvSpPr>
        <p:spPr>
          <a:xfrm>
            <a:off x="939599" y="3640084"/>
            <a:ext cx="11431698" cy="2361324"/>
          </a:xfrm>
        </p:spPr>
        <p:txBody>
          <a:bodyPr vert="horz" wrap="square" lIns="648000" tIns="0" rIns="1008000" bIns="0" anchor="b" anchorCtr="0">
            <a:noAutofit/>
          </a:bodyPr>
          <a:lstStyle>
            <a:lvl1pPr algn="l">
              <a:defRPr sz="7000" b="0" i="0" baseline="0">
                <a:solidFill>
                  <a:srgbClr val="003D6D"/>
                </a:solidFill>
                <a:effectLst/>
                <a:latin typeface="Georgia" pitchFamily="18" charset="0"/>
                <a:ea typeface="Georgia" pitchFamily="18" charset="0"/>
                <a:cs typeface="Georgia" pitchFamily="18" charset="0"/>
              </a:defRPr>
            </a:lvl1pPr>
          </a:lstStyle>
          <a:p>
            <a:r>
              <a:rPr lang="en-US"/>
              <a:t>Presentation title,</a:t>
            </a:r>
            <a:br>
              <a:rPr lang="en-US"/>
            </a:br>
            <a:r>
              <a:rPr lang="en-US"/>
              <a:t>two colors if possible</a:t>
            </a:r>
          </a:p>
        </p:txBody>
      </p:sp>
      <p:sp>
        <p:nvSpPr>
          <p:cNvPr id="5" name="Textplatzhalter 4"/>
          <p:cNvSpPr>
            <a:spLocks noGrp="1"/>
          </p:cNvSpPr>
          <p:nvPr>
            <p:ph type="body" sz="quarter" idx="10" hasCustomPrompt="1"/>
          </p:nvPr>
        </p:nvSpPr>
        <p:spPr>
          <a:xfrm>
            <a:off x="939709" y="6011918"/>
            <a:ext cx="11431588" cy="1079347"/>
          </a:xfrm>
        </p:spPr>
        <p:txBody>
          <a:bodyPr lIns="648000" tIns="0" rIns="1007999" bIns="0" anchor="t" anchorCtr="0">
            <a:normAutofit/>
          </a:bodyPr>
          <a:lstStyle>
            <a:lvl1pPr marL="0" indent="0">
              <a:buNone/>
              <a:defRPr sz="4000" baseline="0">
                <a:solidFill>
                  <a:srgbClr val="003D6D"/>
                </a:solidFill>
                <a:latin typeface="DW Noto Sans" panose="020B0502040504020204" pitchFamily="34" charset="0"/>
                <a:cs typeface="DW Noto Sans" panose="020B0502040504020204" pitchFamily="34" charset="0"/>
              </a:defRPr>
            </a:lvl1pPr>
          </a:lstStyle>
          <a:p>
            <a:pPr lvl="0"/>
            <a:r>
              <a:rPr lang="en-US"/>
              <a:t>The </a:t>
            </a:r>
            <a:r>
              <a:rPr lang="en-US" err="1"/>
              <a:t>subheadline</a:t>
            </a:r>
            <a:r>
              <a:rPr lang="en-US"/>
              <a:t> should only be one line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4" name="Bildplatzhalter 6"/>
          <p:cNvSpPr>
            <a:spLocks noGrp="1"/>
          </p:cNvSpPr>
          <p:nvPr>
            <p:ph type="pic" sz="quarter" idx="14" hasCustomPrompt="1"/>
          </p:nvPr>
        </p:nvSpPr>
        <p:spPr>
          <a:xfrm>
            <a:off x="0" y="0"/>
            <a:ext cx="24382413" cy="12619038"/>
          </a:xfrm>
          <a:solidFill>
            <a:srgbClr val="D5DBE0"/>
          </a:solidFill>
        </p:spPr>
        <p:txBody>
          <a:bodyPr tIns="4680000"/>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a:lvl1pPr>
          </a:lstStyle>
          <a:p>
            <a:r>
              <a:rPr lang="en-US"/>
              <a:t>Place the image in the area provided</a:t>
            </a:r>
          </a:p>
        </p:txBody>
      </p:sp>
      <p:sp>
        <p:nvSpPr>
          <p:cNvPr id="2" name="Fußzeilenplatzhalter 1">
            <a:extLst>
              <a:ext uri="{FF2B5EF4-FFF2-40B4-BE49-F238E27FC236}">
                <a16:creationId xmlns:a16="http://schemas.microsoft.com/office/drawing/2014/main" id="{F105C952-AA68-496F-9DFC-7EFD9A6DF5D3}"/>
              </a:ext>
            </a:extLst>
          </p:cNvPr>
          <p:cNvSpPr>
            <a:spLocks noGrp="1"/>
          </p:cNvSpPr>
          <p:nvPr>
            <p:ph type="ftr" sz="quarter" idx="15"/>
          </p:nvPr>
        </p:nvSpPr>
        <p:spPr/>
        <p:txBody>
          <a:bodyPr/>
          <a:lstStyle/>
          <a:p>
            <a:r>
              <a:rPr lang="en-US"/>
              <a:t>Moving your media outlet forward| DW Akademie | Constructive Journalism Lab</a:t>
            </a:r>
            <a:endParaRPr lang="de-DE"/>
          </a:p>
        </p:txBody>
      </p:sp>
      <p:sp>
        <p:nvSpPr>
          <p:cNvPr id="3" name="Datumsplatzhalter 2">
            <a:extLst>
              <a:ext uri="{FF2B5EF4-FFF2-40B4-BE49-F238E27FC236}">
                <a16:creationId xmlns:a16="http://schemas.microsoft.com/office/drawing/2014/main" id="{18F13C7E-9852-453D-AD5C-FE6DB3FD06FD}"/>
              </a:ext>
            </a:extLst>
          </p:cNvPr>
          <p:cNvSpPr>
            <a:spLocks noGrp="1"/>
          </p:cNvSpPr>
          <p:nvPr>
            <p:ph type="dt" sz="half" idx="16"/>
          </p:nvPr>
        </p:nvSpPr>
        <p:spPr/>
        <p:txBody>
          <a:bodyPr/>
          <a:lstStyle/>
          <a:p>
            <a:fld id="{1CFD3450-4916-4A29-B1EC-571E0394A823}"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1413449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picture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Title </a:t>
            </a:r>
            <a:r>
              <a:rPr lang="de-DE" err="1"/>
              <a:t>of</a:t>
            </a:r>
            <a:r>
              <a:rPr lang="de-DE"/>
              <a:t> </a:t>
            </a:r>
            <a:r>
              <a:rPr lang="de-DE" err="1"/>
              <a:t>the</a:t>
            </a:r>
            <a:r>
              <a:rPr lang="de-DE"/>
              <a:t> </a:t>
            </a:r>
            <a:r>
              <a:rPr lang="de-DE" err="1"/>
              <a:t>chart</a:t>
            </a:r>
            <a:endParaRPr lang="de-DE"/>
          </a:p>
        </p:txBody>
      </p:sp>
      <p:sp>
        <p:nvSpPr>
          <p:cNvPr id="6" name="Textplatzhalter 5"/>
          <p:cNvSpPr>
            <a:spLocks noGrp="1"/>
          </p:cNvSpPr>
          <p:nvPr>
            <p:ph type="body" sz="quarter" idx="12"/>
          </p:nvPr>
        </p:nvSpPr>
        <p:spPr>
          <a:xfrm>
            <a:off x="720000" y="2862262"/>
            <a:ext cx="10739183" cy="97567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Bildplatzhalter 6"/>
          <p:cNvSpPr>
            <a:spLocks noGrp="1"/>
          </p:cNvSpPr>
          <p:nvPr>
            <p:ph type="pic" sz="quarter" idx="14" hasCustomPrompt="1"/>
          </p:nvPr>
        </p:nvSpPr>
        <p:spPr>
          <a:xfrm>
            <a:off x="12576361" y="2862263"/>
            <a:ext cx="10739252" cy="9756775"/>
          </a:xfrm>
          <a:solidFill>
            <a:srgbClr val="D5DBE0"/>
          </a:solidFill>
        </p:spPr>
        <p:txBody>
          <a:bodyPr tIns="3456000">
            <a:normAutofit/>
          </a:bodyPr>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sz="4000"/>
            </a:lvl1pPr>
          </a:lstStyle>
          <a:p>
            <a:r>
              <a:rPr lang="en-US"/>
              <a:t>Place the image in the area provided</a:t>
            </a:r>
          </a:p>
        </p:txBody>
      </p:sp>
      <p:sp>
        <p:nvSpPr>
          <p:cNvPr id="3" name="Fußzeilenplatzhalter 2">
            <a:extLst>
              <a:ext uri="{FF2B5EF4-FFF2-40B4-BE49-F238E27FC236}">
                <a16:creationId xmlns:a16="http://schemas.microsoft.com/office/drawing/2014/main" id="{F3C6F528-4D7E-4A3B-8261-89E0D5463B07}"/>
              </a:ext>
            </a:extLst>
          </p:cNvPr>
          <p:cNvSpPr>
            <a:spLocks noGrp="1"/>
          </p:cNvSpPr>
          <p:nvPr>
            <p:ph type="ftr" sz="quarter" idx="15"/>
          </p:nvPr>
        </p:nvSpPr>
        <p:spPr/>
        <p:txBody>
          <a:bodyPr/>
          <a:lstStyle/>
          <a:p>
            <a:r>
              <a:rPr lang="en-US"/>
              <a:t>Moving your media outlet forward| DW Akademie | Constructive Journalism Lab</a:t>
            </a:r>
            <a:endParaRPr lang="de-DE"/>
          </a:p>
        </p:txBody>
      </p:sp>
      <p:sp>
        <p:nvSpPr>
          <p:cNvPr id="4" name="Datumsplatzhalter 3">
            <a:extLst>
              <a:ext uri="{FF2B5EF4-FFF2-40B4-BE49-F238E27FC236}">
                <a16:creationId xmlns:a16="http://schemas.microsoft.com/office/drawing/2014/main" id="{165ED727-3267-464D-A189-29FA54F37990}"/>
              </a:ext>
            </a:extLst>
          </p:cNvPr>
          <p:cNvSpPr>
            <a:spLocks noGrp="1"/>
          </p:cNvSpPr>
          <p:nvPr>
            <p:ph type="dt" sz="half" idx="16"/>
          </p:nvPr>
        </p:nvSpPr>
        <p:spPr/>
        <p:txBody>
          <a:bodyPr/>
          <a:lstStyle/>
          <a:p>
            <a:fld id="{7AFD83E4-96B0-46A2-8A95-1866DA9A5044}"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Title </a:t>
            </a:r>
            <a:r>
              <a:rPr lang="de-DE" err="1"/>
              <a:t>of</a:t>
            </a:r>
            <a:r>
              <a:rPr lang="de-DE"/>
              <a:t> </a:t>
            </a:r>
            <a:r>
              <a:rPr lang="de-DE" err="1"/>
              <a:t>the</a:t>
            </a:r>
            <a:r>
              <a:rPr lang="de-DE"/>
              <a:t> </a:t>
            </a:r>
            <a:r>
              <a:rPr lang="de-DE" err="1"/>
              <a:t>chart</a:t>
            </a:r>
            <a:endParaRPr lang="de-DE"/>
          </a:p>
        </p:txBody>
      </p:sp>
      <p:sp>
        <p:nvSpPr>
          <p:cNvPr id="6" name="Textplatzhalter 5"/>
          <p:cNvSpPr>
            <a:spLocks noGrp="1"/>
          </p:cNvSpPr>
          <p:nvPr>
            <p:ph type="body" sz="quarter" idx="12"/>
          </p:nvPr>
        </p:nvSpPr>
        <p:spPr>
          <a:xfrm>
            <a:off x="720000" y="2862263"/>
            <a:ext cx="10739183" cy="3713636"/>
          </a:xfrm>
        </p:spPr>
        <p:txBody>
          <a:bodyPr/>
          <a:lstStyle/>
          <a:p>
            <a:pPr lvl="0"/>
            <a:r>
              <a:rPr lang="de-DE"/>
              <a:t>Mastertextformat bearbeiten</a:t>
            </a:r>
          </a:p>
          <a:p>
            <a:pPr lvl="1"/>
            <a:r>
              <a:rPr lang="de-DE"/>
              <a:t>Zweite Ebene</a:t>
            </a:r>
          </a:p>
          <a:p>
            <a:pPr lvl="2"/>
            <a:r>
              <a:rPr lang="de-DE"/>
              <a:t>Dritte Ebene</a:t>
            </a:r>
          </a:p>
        </p:txBody>
      </p:sp>
      <p:sp>
        <p:nvSpPr>
          <p:cNvPr id="9" name="Bildplatzhalter 6"/>
          <p:cNvSpPr>
            <a:spLocks noGrp="1"/>
          </p:cNvSpPr>
          <p:nvPr>
            <p:ph type="pic" sz="quarter" idx="15" hasCustomPrompt="1"/>
          </p:nvPr>
        </p:nvSpPr>
        <p:spPr>
          <a:xfrm>
            <a:off x="719999" y="6926094"/>
            <a:ext cx="10739183" cy="5692944"/>
          </a:xfrm>
          <a:solidFill>
            <a:srgbClr val="D5DBE0"/>
          </a:solidFill>
        </p:spPr>
        <p:txBody>
          <a:bodyPr tIns="1584000">
            <a:normAutofit/>
          </a:bodyPr>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sz="4000"/>
            </a:lvl1pPr>
          </a:lstStyle>
          <a:p>
            <a:r>
              <a:rPr lang="en-US"/>
              <a:t>Place the image in the area provided</a:t>
            </a:r>
          </a:p>
        </p:txBody>
      </p:sp>
      <p:sp>
        <p:nvSpPr>
          <p:cNvPr id="10" name="Textplatzhalter 5"/>
          <p:cNvSpPr>
            <a:spLocks noGrp="1"/>
          </p:cNvSpPr>
          <p:nvPr>
            <p:ph type="body" sz="quarter" idx="16"/>
          </p:nvPr>
        </p:nvSpPr>
        <p:spPr>
          <a:xfrm>
            <a:off x="12576361" y="2862263"/>
            <a:ext cx="10739183" cy="3713636"/>
          </a:xfrm>
        </p:spPr>
        <p:txBody>
          <a:bodyPr/>
          <a:lstStyle/>
          <a:p>
            <a:pPr lvl="0"/>
            <a:r>
              <a:rPr lang="de-DE"/>
              <a:t>Mastertextformat bearbeiten</a:t>
            </a:r>
          </a:p>
          <a:p>
            <a:pPr lvl="1"/>
            <a:r>
              <a:rPr lang="de-DE"/>
              <a:t>Zweite Ebene</a:t>
            </a:r>
          </a:p>
          <a:p>
            <a:pPr lvl="2"/>
            <a:r>
              <a:rPr lang="de-DE"/>
              <a:t>Dritte Ebene</a:t>
            </a:r>
          </a:p>
        </p:txBody>
      </p:sp>
      <p:sp>
        <p:nvSpPr>
          <p:cNvPr id="11" name="Bildplatzhalter 6"/>
          <p:cNvSpPr>
            <a:spLocks noGrp="1"/>
          </p:cNvSpPr>
          <p:nvPr>
            <p:ph type="pic" sz="quarter" idx="17" hasCustomPrompt="1"/>
          </p:nvPr>
        </p:nvSpPr>
        <p:spPr>
          <a:xfrm>
            <a:off x="12576360" y="6926094"/>
            <a:ext cx="10739183" cy="5692944"/>
          </a:xfrm>
          <a:solidFill>
            <a:srgbClr val="D5DBE0"/>
          </a:solidFill>
        </p:spPr>
        <p:txBody>
          <a:bodyPr tIns="1584000">
            <a:normAutofit/>
          </a:bodyPr>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sz="4000"/>
            </a:lvl1pPr>
          </a:lstStyle>
          <a:p>
            <a:r>
              <a:rPr lang="en-US"/>
              <a:t>Place the image in the area provided</a:t>
            </a:r>
          </a:p>
        </p:txBody>
      </p:sp>
      <p:sp>
        <p:nvSpPr>
          <p:cNvPr id="3" name="Fußzeilenplatzhalter 2">
            <a:extLst>
              <a:ext uri="{FF2B5EF4-FFF2-40B4-BE49-F238E27FC236}">
                <a16:creationId xmlns:a16="http://schemas.microsoft.com/office/drawing/2014/main" id="{D2431079-380E-4F7F-89AA-D83BF13629A5}"/>
              </a:ext>
            </a:extLst>
          </p:cNvPr>
          <p:cNvSpPr>
            <a:spLocks noGrp="1"/>
          </p:cNvSpPr>
          <p:nvPr>
            <p:ph type="ftr" sz="quarter" idx="18"/>
          </p:nvPr>
        </p:nvSpPr>
        <p:spPr/>
        <p:txBody>
          <a:bodyPr/>
          <a:lstStyle>
            <a:lvl1pPr>
              <a:defRPr>
                <a:solidFill>
                  <a:srgbClr val="808A93"/>
                </a:solidFill>
              </a:defRPr>
            </a:lvl1pPr>
          </a:lstStyle>
          <a:p>
            <a:r>
              <a:rPr lang="en-US"/>
              <a:t>Moving your media outlet forward| DW Akademie | Constructive Journalism Lab</a:t>
            </a:r>
            <a:endParaRPr lang="de-DE"/>
          </a:p>
        </p:txBody>
      </p:sp>
      <p:sp>
        <p:nvSpPr>
          <p:cNvPr id="4" name="Datumsplatzhalter 3">
            <a:extLst>
              <a:ext uri="{FF2B5EF4-FFF2-40B4-BE49-F238E27FC236}">
                <a16:creationId xmlns:a16="http://schemas.microsoft.com/office/drawing/2014/main" id="{9377A18B-B26D-4B9A-93C8-89798CA19670}"/>
              </a:ext>
            </a:extLst>
          </p:cNvPr>
          <p:cNvSpPr>
            <a:spLocks noGrp="1"/>
          </p:cNvSpPr>
          <p:nvPr>
            <p:ph type="dt" sz="half" idx="19"/>
          </p:nvPr>
        </p:nvSpPr>
        <p:spPr/>
        <p:txBody>
          <a:bodyPr/>
          <a:lstStyle/>
          <a:p>
            <a:fld id="{6CD2888D-4C79-4205-98B3-3B1D22DAC009}"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Title </a:t>
            </a:r>
            <a:r>
              <a:rPr lang="de-DE" err="1"/>
              <a:t>of</a:t>
            </a:r>
            <a:r>
              <a:rPr lang="de-DE"/>
              <a:t> </a:t>
            </a:r>
            <a:r>
              <a:rPr lang="de-DE" err="1"/>
              <a:t>the</a:t>
            </a:r>
            <a:r>
              <a:rPr lang="de-DE"/>
              <a:t> </a:t>
            </a:r>
            <a:r>
              <a:rPr lang="de-DE" err="1"/>
              <a:t>chart</a:t>
            </a:r>
            <a:endParaRPr lang="de-DE"/>
          </a:p>
        </p:txBody>
      </p:sp>
      <p:sp>
        <p:nvSpPr>
          <p:cNvPr id="3" name="Fußzeilenplatzhalter 2">
            <a:extLst>
              <a:ext uri="{FF2B5EF4-FFF2-40B4-BE49-F238E27FC236}">
                <a16:creationId xmlns:a16="http://schemas.microsoft.com/office/drawing/2014/main" id="{304E1DF1-F778-4558-8295-02D1DFFEF83A}"/>
              </a:ext>
            </a:extLst>
          </p:cNvPr>
          <p:cNvSpPr>
            <a:spLocks noGrp="1"/>
          </p:cNvSpPr>
          <p:nvPr>
            <p:ph type="ftr" sz="quarter" idx="14"/>
          </p:nvPr>
        </p:nvSpPr>
        <p:spPr/>
        <p:txBody>
          <a:bodyPr/>
          <a:lstStyle/>
          <a:p>
            <a:r>
              <a:rPr lang="en-US"/>
              <a:t>Moving your media outlet forward| DW Akademie | Constructive Journalism Lab</a:t>
            </a:r>
            <a:endParaRPr lang="de-DE"/>
          </a:p>
        </p:txBody>
      </p:sp>
      <p:sp>
        <p:nvSpPr>
          <p:cNvPr id="4" name="Datumsplatzhalter 3">
            <a:extLst>
              <a:ext uri="{FF2B5EF4-FFF2-40B4-BE49-F238E27FC236}">
                <a16:creationId xmlns:a16="http://schemas.microsoft.com/office/drawing/2014/main" id="{BB324887-6576-447F-AC9E-55A30B043676}"/>
              </a:ext>
            </a:extLst>
          </p:cNvPr>
          <p:cNvSpPr>
            <a:spLocks noGrp="1"/>
          </p:cNvSpPr>
          <p:nvPr>
            <p:ph type="dt" sz="half" idx="15"/>
          </p:nvPr>
        </p:nvSpPr>
        <p:spPr/>
        <p:txBody>
          <a:bodyPr/>
          <a:lstStyle/>
          <a:p>
            <a:fld id="{6B01A012-2196-4B81-9693-4A2C9F3D6B63}"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fault -end">
    <p:bg>
      <p:bgPr>
        <a:solidFill>
          <a:srgbClr val="F4F6F8"/>
        </a:solidFill>
        <a:effectLst/>
      </p:bgPr>
    </p:bg>
    <p:spTree>
      <p:nvGrpSpPr>
        <p:cNvPr id="1" name=""/>
        <p:cNvGrpSpPr/>
        <p:nvPr/>
      </p:nvGrpSpPr>
      <p:grpSpPr>
        <a:xfrm>
          <a:off x="0" y="0"/>
          <a:ext cx="0" cy="0"/>
          <a:chOff x="0" y="0"/>
          <a:chExt cx="0" cy="0"/>
        </a:xfrm>
      </p:grpSpPr>
      <p:sp>
        <p:nvSpPr>
          <p:cNvPr id="4" name="Titel 3"/>
          <p:cNvSpPr>
            <a:spLocks noGrp="1"/>
          </p:cNvSpPr>
          <p:nvPr>
            <p:ph type="title" hasCustomPrompt="1"/>
          </p:nvPr>
        </p:nvSpPr>
        <p:spPr>
          <a:xfrm>
            <a:off x="4320000" y="4241413"/>
            <a:ext cx="13151641" cy="1536817"/>
          </a:xfrm>
        </p:spPr>
        <p:txBody>
          <a:bodyPr/>
          <a:lstStyle>
            <a:lvl1pPr>
              <a:defRPr/>
            </a:lvl1pPr>
          </a:lstStyle>
          <a:p>
            <a:r>
              <a:rPr lang="de-DE" err="1"/>
              <a:t>Thank</a:t>
            </a:r>
            <a:r>
              <a:rPr lang="de-DE"/>
              <a:t> </a:t>
            </a:r>
            <a:r>
              <a:rPr lang="de-DE" err="1"/>
              <a:t>you</a:t>
            </a:r>
            <a:endParaRPr lang="de-DE"/>
          </a:p>
        </p:txBody>
      </p:sp>
      <p:sp>
        <p:nvSpPr>
          <p:cNvPr id="7" name="Textplatzhalter 6"/>
          <p:cNvSpPr>
            <a:spLocks noGrp="1"/>
          </p:cNvSpPr>
          <p:nvPr>
            <p:ph type="body" sz="quarter" idx="14" hasCustomPrompt="1"/>
          </p:nvPr>
        </p:nvSpPr>
        <p:spPr>
          <a:xfrm>
            <a:off x="4320000" y="6127750"/>
            <a:ext cx="13152437" cy="5467350"/>
          </a:xfrm>
        </p:spPr>
        <p:txBody>
          <a:bodyPr/>
          <a:lstStyle>
            <a:lvl1pPr marL="0" indent="0">
              <a:lnSpc>
                <a:spcPct val="150000"/>
              </a:lnSpc>
              <a:buNone/>
              <a:defRPr/>
            </a:lvl1pPr>
          </a:lstStyle>
          <a:p>
            <a:pPr lvl="0"/>
            <a:r>
              <a:rPr lang="de-DE"/>
              <a:t>Name </a:t>
            </a:r>
            <a:r>
              <a:rPr lang="de-DE" err="1"/>
              <a:t>Surname</a:t>
            </a:r>
            <a:br>
              <a:rPr lang="de-DE"/>
            </a:br>
            <a:r>
              <a:rPr lang="de-DE"/>
              <a:t>+49.30.4646-xxxx</a:t>
            </a:r>
            <a:br>
              <a:rPr lang="de-DE"/>
            </a:br>
            <a:r>
              <a:rPr lang="de-DE"/>
              <a:t>+49.1xx.xxxxxxx </a:t>
            </a:r>
            <a:br>
              <a:rPr lang="de-DE"/>
            </a:br>
            <a:r>
              <a:rPr lang="de-DE"/>
              <a:t>name.surname@dw.com</a:t>
            </a:r>
          </a:p>
        </p:txBody>
      </p:sp>
      <p:sp>
        <p:nvSpPr>
          <p:cNvPr id="2" name="Fußzeilenplatzhalter 1">
            <a:extLst>
              <a:ext uri="{FF2B5EF4-FFF2-40B4-BE49-F238E27FC236}">
                <a16:creationId xmlns:a16="http://schemas.microsoft.com/office/drawing/2014/main" id="{B3C39E00-AC0A-42F7-A4F8-BDBD47D668FB}"/>
              </a:ext>
            </a:extLst>
          </p:cNvPr>
          <p:cNvSpPr>
            <a:spLocks noGrp="1"/>
          </p:cNvSpPr>
          <p:nvPr>
            <p:ph type="ftr" sz="quarter" idx="15"/>
          </p:nvPr>
        </p:nvSpPr>
        <p:spPr/>
        <p:txBody>
          <a:bodyPr/>
          <a:lstStyle/>
          <a:p>
            <a:r>
              <a:rPr lang="en-US"/>
              <a:t>Moving your media outlet forward| DW Akademie | Constructive Journalism Lab</a:t>
            </a:r>
            <a:endParaRPr lang="de-DE"/>
          </a:p>
        </p:txBody>
      </p:sp>
      <p:sp>
        <p:nvSpPr>
          <p:cNvPr id="6" name="Datumsplatzhalter 5">
            <a:extLst>
              <a:ext uri="{FF2B5EF4-FFF2-40B4-BE49-F238E27FC236}">
                <a16:creationId xmlns:a16="http://schemas.microsoft.com/office/drawing/2014/main" id="{911E4BBF-464A-4306-896E-9436A72446F1}"/>
              </a:ext>
            </a:extLst>
          </p:cNvPr>
          <p:cNvSpPr>
            <a:spLocks noGrp="1"/>
          </p:cNvSpPr>
          <p:nvPr>
            <p:ph type="dt" sz="half" idx="16"/>
          </p:nvPr>
        </p:nvSpPr>
        <p:spPr/>
        <p:txBody>
          <a:bodyPr/>
          <a:lstStyle/>
          <a:p>
            <a:fld id="{6EEF31A2-FA33-4851-87F2-02DC4F878709}"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pic>
        <p:nvPicPr>
          <p:cNvPr id="9" name="DW dark-blue RGB_DW dark-blue RGB.png">
            <a:extLst>
              <a:ext uri="{FF2B5EF4-FFF2-40B4-BE49-F238E27FC236}">
                <a16:creationId xmlns:a16="http://schemas.microsoft.com/office/drawing/2014/main" id="{C9FBE5F1-C67D-488C-B985-91E4E6DD2E79}"/>
              </a:ext>
            </a:extLst>
          </p:cNvPr>
          <p:cNvPicPr>
            <a:picLocks noChangeAspect="1"/>
          </p:cNvPicPr>
          <p:nvPr userDrawn="1"/>
        </p:nvPicPr>
        <p:blipFill>
          <a:blip r:embed="rId2"/>
          <a:srcRect/>
          <a:stretch/>
        </p:blipFill>
        <p:spPr>
          <a:xfrm>
            <a:off x="939600" y="939600"/>
            <a:ext cx="3777976" cy="939600"/>
          </a:xfrm>
          <a:prstGeom prst="rect">
            <a:avLst/>
          </a:prstGeom>
          <a:ln w="12700">
            <a:miter lim="400000"/>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op) with picture ">
    <p:spTree>
      <p:nvGrpSpPr>
        <p:cNvPr id="1" name=""/>
        <p:cNvGrpSpPr/>
        <p:nvPr/>
      </p:nvGrpSpPr>
      <p:grpSpPr>
        <a:xfrm>
          <a:off x="0" y="0"/>
          <a:ext cx="0" cy="0"/>
          <a:chOff x="0" y="0"/>
          <a:chExt cx="0" cy="0"/>
        </a:xfrm>
      </p:grpSpPr>
      <p:pic>
        <p:nvPicPr>
          <p:cNvPr id="6" name="Bild 12">
            <a:extLst>
              <a:ext uri="{FF2B5EF4-FFF2-40B4-BE49-F238E27FC236}">
                <a16:creationId xmlns:a16="http://schemas.microsoft.com/office/drawing/2014/main" id="{F4BC57B8-3970-4C29-B03F-1F531451EC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9601" y="941185"/>
            <a:ext cx="11431698" cy="6732000"/>
          </a:xfrm>
          <a:prstGeom prst="rect">
            <a:avLst/>
          </a:prstGeom>
        </p:spPr>
      </p:pic>
      <p:sp>
        <p:nvSpPr>
          <p:cNvPr id="12" name="Bildplatzhalter 11"/>
          <p:cNvSpPr>
            <a:spLocks noGrp="1"/>
          </p:cNvSpPr>
          <p:nvPr>
            <p:ph type="pic" sz="quarter" idx="12" hasCustomPrompt="1"/>
          </p:nvPr>
        </p:nvSpPr>
        <p:spPr>
          <a:xfrm>
            <a:off x="0" y="0"/>
            <a:ext cx="24382412" cy="13716000"/>
          </a:xfrm>
          <a:custGeom>
            <a:avLst/>
            <a:gdLst>
              <a:gd name="connsiteX0" fmla="*/ 939600 w 24382412"/>
              <a:gd name="connsiteY0" fmla="*/ 941186 h 13716000"/>
              <a:gd name="connsiteX1" fmla="*/ 939600 w 24382412"/>
              <a:gd name="connsiteY1" fmla="*/ 7673186 h 13716000"/>
              <a:gd name="connsiteX2" fmla="*/ 12371298 w 24382412"/>
              <a:gd name="connsiteY2" fmla="*/ 7673186 h 13716000"/>
              <a:gd name="connsiteX3" fmla="*/ 12371298 w 24382412"/>
              <a:gd name="connsiteY3" fmla="*/ 941186 h 13716000"/>
              <a:gd name="connsiteX4" fmla="*/ 0 w 24382412"/>
              <a:gd name="connsiteY4" fmla="*/ 0 h 13716000"/>
              <a:gd name="connsiteX5" fmla="*/ 24382412 w 24382412"/>
              <a:gd name="connsiteY5" fmla="*/ 0 h 13716000"/>
              <a:gd name="connsiteX6" fmla="*/ 24382412 w 24382412"/>
              <a:gd name="connsiteY6" fmla="*/ 13716000 h 13716000"/>
              <a:gd name="connsiteX7" fmla="*/ 0 w 24382412"/>
              <a:gd name="connsiteY7"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82412" h="13716000">
                <a:moveTo>
                  <a:pt x="939600" y="941186"/>
                </a:moveTo>
                <a:lnTo>
                  <a:pt x="939600" y="7673186"/>
                </a:lnTo>
                <a:lnTo>
                  <a:pt x="12371298" y="7673186"/>
                </a:lnTo>
                <a:lnTo>
                  <a:pt x="12371298" y="941186"/>
                </a:lnTo>
                <a:close/>
                <a:moveTo>
                  <a:pt x="0" y="0"/>
                </a:moveTo>
                <a:lnTo>
                  <a:pt x="24382412" y="0"/>
                </a:lnTo>
                <a:lnTo>
                  <a:pt x="24382412" y="13716000"/>
                </a:lnTo>
                <a:lnTo>
                  <a:pt x="0" y="13716000"/>
                </a:lnTo>
                <a:close/>
              </a:path>
            </a:pathLst>
          </a:custGeom>
          <a:solidFill>
            <a:srgbClr val="D5DBE0"/>
          </a:solidFill>
        </p:spPr>
        <p:txBody>
          <a:bodyPr vert="horz" wrap="square" bIns="3420000" anchor="b" anchorCtr="0">
            <a:noAutofit/>
          </a:bodyPr>
          <a:lstStyle>
            <a:lvl1pPr marL="0" marR="0" indent="0" algn="ctr" defTabSz="1828709" rtl="0" eaLnBrk="1" fontAlgn="auto" latinLnBrk="0" hangingPunct="1">
              <a:lnSpc>
                <a:spcPts val="5850"/>
              </a:lnSpc>
              <a:spcBef>
                <a:spcPts val="2000"/>
              </a:spcBef>
              <a:spcAft>
                <a:spcPts val="0"/>
              </a:spcAft>
              <a:buClrTx/>
              <a:buSzTx/>
              <a:buFont typeface="Arial" charset="0"/>
              <a:buNone/>
              <a:tabLst/>
              <a:defRPr baseline="0">
                <a:latin typeface="DW Noto Sans" panose="020B0502040504020204" pitchFamily="34" charset="0"/>
                <a:cs typeface="DW Noto Sans" panose="020B0502040504020204" pitchFamily="34" charset="0"/>
              </a:defRPr>
            </a:lvl1pPr>
          </a:lstStyle>
          <a:p>
            <a:r>
              <a:rPr lang="en-US"/>
              <a:t>Place the image in the area provided</a:t>
            </a:r>
          </a:p>
        </p:txBody>
      </p:sp>
      <p:sp>
        <p:nvSpPr>
          <p:cNvPr id="2" name="Title 1"/>
          <p:cNvSpPr>
            <a:spLocks noGrp="1"/>
          </p:cNvSpPr>
          <p:nvPr>
            <p:ph type="ctrTitle" hasCustomPrompt="1"/>
          </p:nvPr>
        </p:nvSpPr>
        <p:spPr>
          <a:xfrm>
            <a:off x="939599" y="3640084"/>
            <a:ext cx="11431698" cy="2361324"/>
          </a:xfrm>
        </p:spPr>
        <p:txBody>
          <a:bodyPr vert="horz" wrap="square" lIns="648000" tIns="0" rIns="1008000" bIns="0" anchor="b" anchorCtr="0">
            <a:noAutofit/>
          </a:bodyPr>
          <a:lstStyle>
            <a:lvl1pPr algn="l">
              <a:defRPr sz="7000" b="0" i="0" baseline="0">
                <a:solidFill>
                  <a:srgbClr val="003D6D"/>
                </a:solidFill>
                <a:effectLst/>
                <a:latin typeface="Georgia" pitchFamily="18" charset="0"/>
                <a:ea typeface="Georgia" pitchFamily="18" charset="0"/>
                <a:cs typeface="Georgia" pitchFamily="18" charset="0"/>
              </a:defRPr>
            </a:lvl1pPr>
          </a:lstStyle>
          <a:p>
            <a:r>
              <a:rPr lang="en-US"/>
              <a:t>Presentation title,</a:t>
            </a:r>
            <a:br>
              <a:rPr lang="en-US"/>
            </a:br>
            <a:r>
              <a:rPr lang="en-US"/>
              <a:t>two colors if possible</a:t>
            </a:r>
          </a:p>
        </p:txBody>
      </p:sp>
      <p:sp>
        <p:nvSpPr>
          <p:cNvPr id="5" name="Textplatzhalter 4"/>
          <p:cNvSpPr>
            <a:spLocks noGrp="1"/>
          </p:cNvSpPr>
          <p:nvPr>
            <p:ph type="body" sz="quarter" idx="10" hasCustomPrompt="1"/>
          </p:nvPr>
        </p:nvSpPr>
        <p:spPr>
          <a:xfrm>
            <a:off x="939709" y="6011918"/>
            <a:ext cx="11431588" cy="1079347"/>
          </a:xfrm>
        </p:spPr>
        <p:txBody>
          <a:bodyPr lIns="648000" tIns="0" rIns="1007999" bIns="0" anchor="t" anchorCtr="0">
            <a:normAutofit/>
          </a:bodyPr>
          <a:lstStyle>
            <a:lvl1pPr marL="0" indent="0">
              <a:buNone/>
              <a:defRPr sz="4000" baseline="0">
                <a:solidFill>
                  <a:srgbClr val="003D6D"/>
                </a:solidFill>
                <a:latin typeface="DW Noto Sans" panose="020B0502040504020204" pitchFamily="34" charset="0"/>
                <a:cs typeface="DW Noto Sans" panose="020B0502040504020204" pitchFamily="34" charset="0"/>
              </a:defRPr>
            </a:lvl1pPr>
          </a:lstStyle>
          <a:p>
            <a:pPr lvl="0"/>
            <a:r>
              <a:rPr lang="en-US"/>
              <a:t>The </a:t>
            </a:r>
            <a:r>
              <a:rPr lang="en-US" err="1"/>
              <a:t>subheadline</a:t>
            </a:r>
            <a:r>
              <a:rPr lang="en-US"/>
              <a:t> should only be one line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button) with picture">
    <p:spTree>
      <p:nvGrpSpPr>
        <p:cNvPr id="1" name=""/>
        <p:cNvGrpSpPr/>
        <p:nvPr/>
      </p:nvGrpSpPr>
      <p:grpSpPr>
        <a:xfrm>
          <a:off x="0" y="0"/>
          <a:ext cx="0" cy="0"/>
          <a:chOff x="0" y="0"/>
          <a:chExt cx="0" cy="0"/>
        </a:xfrm>
      </p:grpSpPr>
      <p:pic>
        <p:nvPicPr>
          <p:cNvPr id="8" name="Bild 2">
            <a:extLst>
              <a:ext uri="{FF2B5EF4-FFF2-40B4-BE49-F238E27FC236}">
                <a16:creationId xmlns:a16="http://schemas.microsoft.com/office/drawing/2014/main" id="{B7066E88-38F3-4DE3-B5DB-DC0906BDC0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9600" y="6567000"/>
            <a:ext cx="11430000" cy="6222999"/>
          </a:xfrm>
          <a:prstGeom prst="rect">
            <a:avLst/>
          </a:prstGeom>
        </p:spPr>
      </p:pic>
      <p:sp>
        <p:nvSpPr>
          <p:cNvPr id="2" name="Title 1"/>
          <p:cNvSpPr>
            <a:spLocks noGrp="1"/>
          </p:cNvSpPr>
          <p:nvPr>
            <p:ph type="ctrTitle" hasCustomPrompt="1"/>
          </p:nvPr>
        </p:nvSpPr>
        <p:spPr>
          <a:xfrm>
            <a:off x="939600" y="6567000"/>
            <a:ext cx="11430000" cy="2831097"/>
          </a:xfrm>
        </p:spPr>
        <p:txBody>
          <a:bodyPr vert="horz" wrap="square" lIns="648000" tIns="503999" rIns="1008000" bIns="0" anchor="t" anchorCtr="0">
            <a:noAutofit/>
          </a:bodyPr>
          <a:lstStyle>
            <a:lvl1pPr algn="l">
              <a:defRPr sz="7000" baseline="0"/>
            </a:lvl1pPr>
          </a:lstStyle>
          <a:p>
            <a:r>
              <a:rPr lang="en-US"/>
              <a:t>Presentation title,</a:t>
            </a:r>
            <a:br>
              <a:rPr lang="en-US"/>
            </a:br>
            <a:r>
              <a:rPr lang="en-US"/>
              <a:t>two colors if possible</a:t>
            </a:r>
          </a:p>
        </p:txBody>
      </p:sp>
      <p:sp>
        <p:nvSpPr>
          <p:cNvPr id="7" name="Textplatzhalter 4"/>
          <p:cNvSpPr>
            <a:spLocks noGrp="1"/>
          </p:cNvSpPr>
          <p:nvPr>
            <p:ph type="body" sz="quarter" idx="10" hasCustomPrompt="1"/>
          </p:nvPr>
        </p:nvSpPr>
        <p:spPr>
          <a:xfrm>
            <a:off x="939709" y="9397497"/>
            <a:ext cx="11431588" cy="1079347"/>
          </a:xfrm>
        </p:spPr>
        <p:txBody>
          <a:bodyPr lIns="648000" tIns="0" rIns="1007999" bIns="0" anchor="t" anchorCtr="0"/>
          <a:lstStyle>
            <a:lvl1pPr marL="0" indent="0">
              <a:buNone/>
              <a:defRPr sz="4000">
                <a:solidFill>
                  <a:srgbClr val="003D6D"/>
                </a:solidFill>
              </a:defRPr>
            </a:lvl1pPr>
          </a:lstStyle>
          <a:p>
            <a:pPr lvl="0"/>
            <a:r>
              <a:rPr lang="en-US"/>
              <a:t>The </a:t>
            </a:r>
            <a:r>
              <a:rPr lang="en-US" err="1"/>
              <a:t>subheadline</a:t>
            </a:r>
            <a:r>
              <a:rPr lang="en-US"/>
              <a:t> should only be one line</a:t>
            </a:r>
          </a:p>
        </p:txBody>
      </p:sp>
      <p:sp>
        <p:nvSpPr>
          <p:cNvPr id="19" name="Bildplatzhalter 18"/>
          <p:cNvSpPr>
            <a:spLocks noGrp="1"/>
          </p:cNvSpPr>
          <p:nvPr>
            <p:ph type="pic" sz="quarter" idx="12" hasCustomPrompt="1"/>
          </p:nvPr>
        </p:nvSpPr>
        <p:spPr>
          <a:xfrm>
            <a:off x="0" y="0"/>
            <a:ext cx="24382412" cy="13715999"/>
          </a:xfrm>
          <a:custGeom>
            <a:avLst/>
            <a:gdLst>
              <a:gd name="connsiteX0" fmla="*/ 939600 w 24382412"/>
              <a:gd name="connsiteY0" fmla="*/ 6567000 h 13715999"/>
              <a:gd name="connsiteX1" fmla="*/ 939600 w 24382412"/>
              <a:gd name="connsiteY1" fmla="*/ 12790001 h 13715999"/>
              <a:gd name="connsiteX2" fmla="*/ 12369600 w 24382412"/>
              <a:gd name="connsiteY2" fmla="*/ 12790001 h 13715999"/>
              <a:gd name="connsiteX3" fmla="*/ 12369600 w 24382412"/>
              <a:gd name="connsiteY3" fmla="*/ 6567000 h 13715999"/>
              <a:gd name="connsiteX4" fmla="*/ 0 w 24382412"/>
              <a:gd name="connsiteY4" fmla="*/ 0 h 13715999"/>
              <a:gd name="connsiteX5" fmla="*/ 24382412 w 24382412"/>
              <a:gd name="connsiteY5" fmla="*/ 0 h 13715999"/>
              <a:gd name="connsiteX6" fmla="*/ 24382412 w 24382412"/>
              <a:gd name="connsiteY6" fmla="*/ 13715999 h 13715999"/>
              <a:gd name="connsiteX7" fmla="*/ 0 w 24382412"/>
              <a:gd name="connsiteY7" fmla="*/ 13715999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82412" h="13715999">
                <a:moveTo>
                  <a:pt x="939600" y="6567000"/>
                </a:moveTo>
                <a:lnTo>
                  <a:pt x="939600" y="12790001"/>
                </a:lnTo>
                <a:lnTo>
                  <a:pt x="12369600" y="12790001"/>
                </a:lnTo>
                <a:lnTo>
                  <a:pt x="12369600" y="6567000"/>
                </a:lnTo>
                <a:close/>
                <a:moveTo>
                  <a:pt x="0" y="0"/>
                </a:moveTo>
                <a:lnTo>
                  <a:pt x="24382412" y="0"/>
                </a:lnTo>
                <a:lnTo>
                  <a:pt x="24382412" y="13715999"/>
                </a:lnTo>
                <a:lnTo>
                  <a:pt x="0" y="13715999"/>
                </a:lnTo>
                <a:close/>
              </a:path>
            </a:pathLst>
          </a:custGeom>
          <a:solidFill>
            <a:srgbClr val="D5DBE0"/>
          </a:solidFill>
        </p:spPr>
        <p:txBody>
          <a:bodyPr wrap="square" tIns="2844000">
            <a:noAutofit/>
          </a:bodyPr>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a:lvl1pPr>
          </a:lstStyle>
          <a:p>
            <a:r>
              <a:rPr lang="en-US"/>
              <a:t>Place the image in the area provided</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without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5358744"/>
            <a:ext cx="24382413" cy="5522780"/>
          </a:xfrm>
        </p:spPr>
        <p:txBody>
          <a:bodyPr lIns="979200" tIns="0" rIns="1008000" bIns="180000" anchor="b">
            <a:normAutofit/>
          </a:bodyPr>
          <a:lstStyle>
            <a:lvl1pPr>
              <a:lnSpc>
                <a:spcPts val="13000"/>
              </a:lnSpc>
              <a:defRPr sz="10000"/>
            </a:lvl1pPr>
          </a:lstStyle>
          <a:p>
            <a:r>
              <a:rPr lang="en-US"/>
              <a:t>Presentation title,</a:t>
            </a:r>
            <a:br>
              <a:rPr lang="en-US"/>
            </a:br>
            <a:r>
              <a:rPr lang="en-US"/>
              <a:t>two colors if possible</a:t>
            </a:r>
            <a:endParaRPr lang="de-DE"/>
          </a:p>
        </p:txBody>
      </p:sp>
      <p:sp>
        <p:nvSpPr>
          <p:cNvPr id="3" name="Textplatzhalter 4"/>
          <p:cNvSpPr>
            <a:spLocks noGrp="1"/>
          </p:cNvSpPr>
          <p:nvPr>
            <p:ph type="body" sz="quarter" idx="10" hasCustomPrompt="1"/>
          </p:nvPr>
        </p:nvSpPr>
        <p:spPr>
          <a:xfrm>
            <a:off x="-1" y="10881524"/>
            <a:ext cx="24382413" cy="1079347"/>
          </a:xfrm>
        </p:spPr>
        <p:txBody>
          <a:bodyPr lIns="1044000" tIns="0" rIns="1007999" bIns="0" anchor="t" anchorCtr="0"/>
          <a:lstStyle>
            <a:lvl1pPr marL="0" indent="0">
              <a:buNone/>
              <a:defRPr sz="4000">
                <a:solidFill>
                  <a:srgbClr val="003D6D"/>
                </a:solidFill>
              </a:defRPr>
            </a:lvl1pPr>
          </a:lstStyle>
          <a:p>
            <a:pPr lvl="0"/>
            <a:r>
              <a:rPr lang="en-US"/>
              <a:t>The </a:t>
            </a:r>
            <a:r>
              <a:rPr lang="en-US" err="1"/>
              <a:t>subheadline</a:t>
            </a:r>
            <a:r>
              <a:rPr lang="en-US"/>
              <a:t> should only be one line</a:t>
            </a:r>
          </a:p>
        </p:txBody>
      </p:sp>
    </p:spTree>
    <p:extLst>
      <p:ext uri="{BB962C8B-B14F-4D97-AF65-F5344CB8AC3E}">
        <p14:creationId xmlns:p14="http://schemas.microsoft.com/office/powerpoint/2010/main" val="625376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Title </a:t>
            </a:r>
            <a:r>
              <a:rPr lang="de-DE" err="1"/>
              <a:t>of</a:t>
            </a:r>
            <a:r>
              <a:rPr lang="de-DE"/>
              <a:t> </a:t>
            </a:r>
            <a:r>
              <a:rPr lang="de-DE" err="1"/>
              <a:t>the</a:t>
            </a:r>
            <a:r>
              <a:rPr lang="de-DE"/>
              <a:t> </a:t>
            </a:r>
            <a:r>
              <a:rPr lang="de-DE" err="1"/>
              <a:t>chart</a:t>
            </a:r>
            <a:endParaRPr lang="de-DE"/>
          </a:p>
        </p:txBody>
      </p:sp>
      <p:sp>
        <p:nvSpPr>
          <p:cNvPr id="6" name="Textplatzhalter 5"/>
          <p:cNvSpPr>
            <a:spLocks noGrp="1"/>
          </p:cNvSpPr>
          <p:nvPr>
            <p:ph type="body" sz="quarter" idx="12"/>
          </p:nvPr>
        </p:nvSpPr>
        <p:spPr>
          <a:xfrm>
            <a:off x="720725" y="2880000"/>
            <a:ext cx="22597200" cy="8701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Fußzeilenplatzhalter 2">
            <a:extLst>
              <a:ext uri="{FF2B5EF4-FFF2-40B4-BE49-F238E27FC236}">
                <a16:creationId xmlns:a16="http://schemas.microsoft.com/office/drawing/2014/main" id="{9A14F061-F05E-4A18-BB76-402CB80F63B3}"/>
              </a:ext>
            </a:extLst>
          </p:cNvPr>
          <p:cNvSpPr>
            <a:spLocks noGrp="1"/>
          </p:cNvSpPr>
          <p:nvPr>
            <p:ph type="ftr" sz="quarter" idx="14"/>
          </p:nvPr>
        </p:nvSpPr>
        <p:spPr/>
        <p:txBody>
          <a:bodyPr/>
          <a:lstStyle/>
          <a:p>
            <a:r>
              <a:rPr lang="en-US"/>
              <a:t>Moving your media outlet forward| DW Akademie | Constructive Journalism Lab</a:t>
            </a:r>
            <a:endParaRPr lang="de-DE"/>
          </a:p>
        </p:txBody>
      </p:sp>
      <p:sp>
        <p:nvSpPr>
          <p:cNvPr id="4" name="Datumsplatzhalter 3">
            <a:extLst>
              <a:ext uri="{FF2B5EF4-FFF2-40B4-BE49-F238E27FC236}">
                <a16:creationId xmlns:a16="http://schemas.microsoft.com/office/drawing/2014/main" id="{AC20F3F2-9CD4-45F2-B79F-ED6AF7906825}"/>
              </a:ext>
            </a:extLst>
          </p:cNvPr>
          <p:cNvSpPr>
            <a:spLocks noGrp="1"/>
          </p:cNvSpPr>
          <p:nvPr>
            <p:ph type="dt" sz="half" idx="15"/>
          </p:nvPr>
        </p:nvSpPr>
        <p:spPr/>
        <p:txBody>
          <a:bodyPr/>
          <a:lstStyle/>
          <a:p>
            <a:fld id="{DD181F8F-FBC7-49CC-A44A-B3DA1F7D5D56}"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898964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claim">
    <p:spTree>
      <p:nvGrpSpPr>
        <p:cNvPr id="1" name=""/>
        <p:cNvGrpSpPr/>
        <p:nvPr/>
      </p:nvGrpSpPr>
      <p:grpSpPr>
        <a:xfrm>
          <a:off x="0" y="0"/>
          <a:ext cx="0" cy="0"/>
          <a:chOff x="0" y="0"/>
          <a:chExt cx="0" cy="0"/>
        </a:xfrm>
      </p:grpSpPr>
      <p:sp>
        <p:nvSpPr>
          <p:cNvPr id="5" name="Textplatzhalter 4"/>
          <p:cNvSpPr>
            <a:spLocks noGrp="1"/>
          </p:cNvSpPr>
          <p:nvPr>
            <p:ph type="body" sz="quarter" idx="11" hasCustomPrompt="1"/>
          </p:nvPr>
        </p:nvSpPr>
        <p:spPr>
          <a:xfrm>
            <a:off x="0" y="928688"/>
            <a:ext cx="24382413" cy="9849240"/>
          </a:xfrm>
        </p:spPr>
        <p:txBody>
          <a:bodyPr anchor="ctr" anchorCtr="0">
            <a:normAutofit/>
          </a:bodyPr>
          <a:lstStyle>
            <a:lvl1pPr marL="0" indent="0" algn="ctr">
              <a:lnSpc>
                <a:spcPts val="10400"/>
              </a:lnSpc>
              <a:buNone/>
              <a:defRPr sz="8000" b="0" i="0">
                <a:solidFill>
                  <a:srgbClr val="003D6D"/>
                </a:solidFill>
                <a:latin typeface="Georgia" pitchFamily="18" charset="0"/>
                <a:ea typeface="Georgia" pitchFamily="18" charset="0"/>
                <a:cs typeface="Georgia" pitchFamily="18" charset="0"/>
              </a:defRPr>
            </a:lvl1pPr>
          </a:lstStyle>
          <a:p>
            <a:pPr lvl="0"/>
            <a:r>
              <a:rPr lang="de-DE"/>
              <a:t>“Quote </a:t>
            </a:r>
            <a:r>
              <a:rPr lang="de-DE" err="1"/>
              <a:t>or</a:t>
            </a:r>
            <a:r>
              <a:rPr lang="de-DE"/>
              <a:t> </a:t>
            </a:r>
            <a:r>
              <a:rPr lang="de-DE" err="1"/>
              <a:t>statement</a:t>
            </a:r>
            <a:r>
              <a:rPr lang="de-DE"/>
              <a:t>”</a:t>
            </a:r>
          </a:p>
        </p:txBody>
      </p:sp>
      <p:sp>
        <p:nvSpPr>
          <p:cNvPr id="7" name="Textplatzhalter 6"/>
          <p:cNvSpPr>
            <a:spLocks noGrp="1"/>
          </p:cNvSpPr>
          <p:nvPr>
            <p:ph type="body" sz="quarter" idx="12" hasCustomPrompt="1"/>
          </p:nvPr>
        </p:nvSpPr>
        <p:spPr>
          <a:xfrm>
            <a:off x="0" y="8409221"/>
            <a:ext cx="24382413" cy="1123950"/>
          </a:xfrm>
        </p:spPr>
        <p:txBody>
          <a:bodyPr>
            <a:normAutofit/>
          </a:bodyPr>
          <a:lstStyle>
            <a:lvl1pPr marL="0" indent="0" algn="ctr">
              <a:buNone/>
              <a:defRPr sz="3500"/>
            </a:lvl1pPr>
          </a:lstStyle>
          <a:p>
            <a:pPr lvl="0"/>
            <a:r>
              <a:rPr lang="en-US"/>
              <a:t>The name of the quoted person, if needed</a:t>
            </a:r>
          </a:p>
        </p:txBody>
      </p:sp>
      <p:sp>
        <p:nvSpPr>
          <p:cNvPr id="2" name="Fußzeilenplatzhalter 1">
            <a:extLst>
              <a:ext uri="{FF2B5EF4-FFF2-40B4-BE49-F238E27FC236}">
                <a16:creationId xmlns:a16="http://schemas.microsoft.com/office/drawing/2014/main" id="{19843E33-14AE-4560-90FA-C4B9AEF8BACC}"/>
              </a:ext>
            </a:extLst>
          </p:cNvPr>
          <p:cNvSpPr>
            <a:spLocks noGrp="1"/>
          </p:cNvSpPr>
          <p:nvPr>
            <p:ph type="ftr" sz="quarter" idx="14"/>
          </p:nvPr>
        </p:nvSpPr>
        <p:spPr/>
        <p:txBody>
          <a:bodyPr/>
          <a:lstStyle/>
          <a:p>
            <a:r>
              <a:rPr lang="en-US"/>
              <a:t>Moving your media outlet forward| DW Akademie | Constructive Journalism Lab</a:t>
            </a:r>
            <a:endParaRPr lang="de-DE"/>
          </a:p>
        </p:txBody>
      </p:sp>
      <p:sp>
        <p:nvSpPr>
          <p:cNvPr id="3" name="Datumsplatzhalter 2">
            <a:extLst>
              <a:ext uri="{FF2B5EF4-FFF2-40B4-BE49-F238E27FC236}">
                <a16:creationId xmlns:a16="http://schemas.microsoft.com/office/drawing/2014/main" id="{C9B2BFFD-FFF0-481E-9B7D-14AA1D15EAC2}"/>
              </a:ext>
            </a:extLst>
          </p:cNvPr>
          <p:cNvSpPr>
            <a:spLocks noGrp="1"/>
          </p:cNvSpPr>
          <p:nvPr>
            <p:ph type="dt" sz="half" idx="15"/>
          </p:nvPr>
        </p:nvSpPr>
        <p:spPr/>
        <p:txBody>
          <a:bodyPr/>
          <a:lstStyle/>
          <a:p>
            <a:fld id="{EC8B70EC-E51C-4A2B-837F-A8CCE1D98141}"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827944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utton) with picture">
    <p:spTree>
      <p:nvGrpSpPr>
        <p:cNvPr id="1" name=""/>
        <p:cNvGrpSpPr/>
        <p:nvPr/>
      </p:nvGrpSpPr>
      <p:grpSpPr>
        <a:xfrm>
          <a:off x="0" y="0"/>
          <a:ext cx="0" cy="0"/>
          <a:chOff x="0" y="0"/>
          <a:chExt cx="0" cy="0"/>
        </a:xfrm>
      </p:grpSpPr>
      <p:pic>
        <p:nvPicPr>
          <p:cNvPr id="8" name="Bild 2">
            <a:extLst>
              <a:ext uri="{FF2B5EF4-FFF2-40B4-BE49-F238E27FC236}">
                <a16:creationId xmlns:a16="http://schemas.microsoft.com/office/drawing/2014/main" id="{B7066E88-38F3-4DE3-B5DB-DC0906BDC0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9600" y="6567000"/>
            <a:ext cx="11430000" cy="6222999"/>
          </a:xfrm>
          <a:prstGeom prst="rect">
            <a:avLst/>
          </a:prstGeom>
        </p:spPr>
      </p:pic>
      <p:sp>
        <p:nvSpPr>
          <p:cNvPr id="2" name="Title 1"/>
          <p:cNvSpPr>
            <a:spLocks noGrp="1"/>
          </p:cNvSpPr>
          <p:nvPr>
            <p:ph type="ctrTitle" hasCustomPrompt="1"/>
          </p:nvPr>
        </p:nvSpPr>
        <p:spPr>
          <a:xfrm>
            <a:off x="939600" y="6567000"/>
            <a:ext cx="11430000" cy="2831097"/>
          </a:xfrm>
        </p:spPr>
        <p:txBody>
          <a:bodyPr vert="horz" wrap="square" lIns="648000" tIns="503999" rIns="1008000" bIns="0" anchor="t" anchorCtr="0">
            <a:noAutofit/>
          </a:bodyPr>
          <a:lstStyle>
            <a:lvl1pPr algn="l">
              <a:defRPr sz="7000" baseline="0"/>
            </a:lvl1pPr>
          </a:lstStyle>
          <a:p>
            <a:r>
              <a:rPr lang="en-US"/>
              <a:t>Presentation title,</a:t>
            </a:r>
            <a:br>
              <a:rPr lang="en-US"/>
            </a:br>
            <a:r>
              <a:rPr lang="en-US"/>
              <a:t>two colors if possible</a:t>
            </a:r>
          </a:p>
        </p:txBody>
      </p:sp>
      <p:sp>
        <p:nvSpPr>
          <p:cNvPr id="7" name="Textplatzhalter 4"/>
          <p:cNvSpPr>
            <a:spLocks noGrp="1"/>
          </p:cNvSpPr>
          <p:nvPr>
            <p:ph type="body" sz="quarter" idx="10" hasCustomPrompt="1"/>
          </p:nvPr>
        </p:nvSpPr>
        <p:spPr>
          <a:xfrm>
            <a:off x="939709" y="9397497"/>
            <a:ext cx="11431588" cy="1079347"/>
          </a:xfrm>
        </p:spPr>
        <p:txBody>
          <a:bodyPr lIns="648000" tIns="0" rIns="1007999" bIns="0" anchor="t" anchorCtr="0"/>
          <a:lstStyle>
            <a:lvl1pPr marL="0" indent="0">
              <a:buNone/>
              <a:defRPr sz="4000">
                <a:solidFill>
                  <a:srgbClr val="003D6D"/>
                </a:solidFill>
              </a:defRPr>
            </a:lvl1pPr>
          </a:lstStyle>
          <a:p>
            <a:pPr lvl="0"/>
            <a:r>
              <a:rPr lang="en-US"/>
              <a:t>The </a:t>
            </a:r>
            <a:r>
              <a:rPr lang="en-US" err="1"/>
              <a:t>subheadline</a:t>
            </a:r>
            <a:r>
              <a:rPr lang="en-US"/>
              <a:t> should only be one line</a:t>
            </a:r>
          </a:p>
        </p:txBody>
      </p:sp>
      <p:sp>
        <p:nvSpPr>
          <p:cNvPr id="19" name="Bildplatzhalter 18"/>
          <p:cNvSpPr>
            <a:spLocks noGrp="1"/>
          </p:cNvSpPr>
          <p:nvPr>
            <p:ph type="pic" sz="quarter" idx="12" hasCustomPrompt="1"/>
          </p:nvPr>
        </p:nvSpPr>
        <p:spPr>
          <a:xfrm>
            <a:off x="0" y="0"/>
            <a:ext cx="24382412" cy="13715999"/>
          </a:xfrm>
          <a:custGeom>
            <a:avLst/>
            <a:gdLst>
              <a:gd name="connsiteX0" fmla="*/ 939600 w 24382412"/>
              <a:gd name="connsiteY0" fmla="*/ 6567000 h 13715999"/>
              <a:gd name="connsiteX1" fmla="*/ 939600 w 24382412"/>
              <a:gd name="connsiteY1" fmla="*/ 12790001 h 13715999"/>
              <a:gd name="connsiteX2" fmla="*/ 12369600 w 24382412"/>
              <a:gd name="connsiteY2" fmla="*/ 12790001 h 13715999"/>
              <a:gd name="connsiteX3" fmla="*/ 12369600 w 24382412"/>
              <a:gd name="connsiteY3" fmla="*/ 6567000 h 13715999"/>
              <a:gd name="connsiteX4" fmla="*/ 0 w 24382412"/>
              <a:gd name="connsiteY4" fmla="*/ 0 h 13715999"/>
              <a:gd name="connsiteX5" fmla="*/ 24382412 w 24382412"/>
              <a:gd name="connsiteY5" fmla="*/ 0 h 13715999"/>
              <a:gd name="connsiteX6" fmla="*/ 24382412 w 24382412"/>
              <a:gd name="connsiteY6" fmla="*/ 13715999 h 13715999"/>
              <a:gd name="connsiteX7" fmla="*/ 0 w 24382412"/>
              <a:gd name="connsiteY7" fmla="*/ 13715999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82412" h="13715999">
                <a:moveTo>
                  <a:pt x="939600" y="6567000"/>
                </a:moveTo>
                <a:lnTo>
                  <a:pt x="939600" y="12790001"/>
                </a:lnTo>
                <a:lnTo>
                  <a:pt x="12369600" y="12790001"/>
                </a:lnTo>
                <a:lnTo>
                  <a:pt x="12369600" y="6567000"/>
                </a:lnTo>
                <a:close/>
                <a:moveTo>
                  <a:pt x="0" y="0"/>
                </a:moveTo>
                <a:lnTo>
                  <a:pt x="24382412" y="0"/>
                </a:lnTo>
                <a:lnTo>
                  <a:pt x="24382412" y="13715999"/>
                </a:lnTo>
                <a:lnTo>
                  <a:pt x="0" y="13715999"/>
                </a:lnTo>
                <a:close/>
              </a:path>
            </a:pathLst>
          </a:custGeom>
          <a:solidFill>
            <a:srgbClr val="D5DBE0"/>
          </a:solidFill>
        </p:spPr>
        <p:txBody>
          <a:bodyPr wrap="square" tIns="2844000">
            <a:noAutofit/>
          </a:bodyPr>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a:lvl1pPr>
          </a:lstStyle>
          <a:p>
            <a:r>
              <a:rPr lang="en-US"/>
              <a:t>Place the image in the area provided</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EAEDEF"/>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2"/>
          </p:nvPr>
        </p:nvSpPr>
        <p:spPr>
          <a:xfrm>
            <a:off x="4320000" y="2880000"/>
            <a:ext cx="18483918" cy="8701200"/>
          </a:xfrm>
        </p:spPr>
        <p:txBody>
          <a:bodyPr>
            <a:normAutofit/>
          </a:bodyPr>
          <a:lstStyle>
            <a:lvl1pPr marL="0" indent="0" rtl="0">
              <a:buNone/>
              <a:defRPr sz="6000">
                <a:solidFill>
                  <a:srgbClr val="5D676F"/>
                </a:solidFill>
              </a:defRPr>
            </a:lvl1pPr>
            <a:lvl2pPr marL="914354" indent="0" rtl="0">
              <a:buNone/>
              <a:defRPr sz="6000"/>
            </a:lvl2pPr>
            <a:lvl3pPr marL="1828709" indent="0" rtl="0">
              <a:buNone/>
              <a:defRPr sz="6000"/>
            </a:lvl3pPr>
            <a:lvl4pPr marL="2743063" indent="0" rtl="0">
              <a:buNone/>
              <a:defRPr sz="6000"/>
            </a:lvl4pPr>
            <a:lvl5pPr marL="3657417" indent="0" rtl="0">
              <a:buNone/>
              <a:defRPr sz="6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EA8A48C8-877F-4232-96C6-610E01B87F39}"/>
              </a:ext>
            </a:extLst>
          </p:cNvPr>
          <p:cNvSpPr>
            <a:spLocks noGrp="1"/>
          </p:cNvSpPr>
          <p:nvPr>
            <p:ph type="ftr" sz="quarter" idx="14"/>
          </p:nvPr>
        </p:nvSpPr>
        <p:spPr/>
        <p:txBody>
          <a:bodyPr/>
          <a:lstStyle/>
          <a:p>
            <a:r>
              <a:rPr lang="en-US"/>
              <a:t>Moving your media outlet forward| DW Akademie | Constructive Journalism Lab</a:t>
            </a:r>
            <a:endParaRPr lang="de-DE"/>
          </a:p>
        </p:txBody>
      </p:sp>
      <p:sp>
        <p:nvSpPr>
          <p:cNvPr id="3" name="Datumsplatzhalter 2">
            <a:extLst>
              <a:ext uri="{FF2B5EF4-FFF2-40B4-BE49-F238E27FC236}">
                <a16:creationId xmlns:a16="http://schemas.microsoft.com/office/drawing/2014/main" id="{ECED5CAE-3CC1-4F89-92ED-0839088D05C0}"/>
              </a:ext>
            </a:extLst>
          </p:cNvPr>
          <p:cNvSpPr>
            <a:spLocks noGrp="1"/>
          </p:cNvSpPr>
          <p:nvPr>
            <p:ph type="dt" sz="half" idx="15"/>
          </p:nvPr>
        </p:nvSpPr>
        <p:spPr/>
        <p:txBody>
          <a:bodyPr/>
          <a:lstStyle/>
          <a:p>
            <a:fld id="{21A6917C-9175-449B-BE75-DA4D1F081279}"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Title </a:t>
            </a:r>
            <a:r>
              <a:rPr lang="de-DE" err="1"/>
              <a:t>of</a:t>
            </a:r>
            <a:r>
              <a:rPr lang="de-DE"/>
              <a:t> </a:t>
            </a:r>
            <a:r>
              <a:rPr lang="de-DE" err="1"/>
              <a:t>the</a:t>
            </a:r>
            <a:r>
              <a:rPr lang="de-DE"/>
              <a:t> </a:t>
            </a:r>
            <a:r>
              <a:rPr lang="de-DE" err="1"/>
              <a:t>chart</a:t>
            </a:r>
            <a:endParaRPr lang="de-DE"/>
          </a:p>
        </p:txBody>
      </p:sp>
      <p:sp>
        <p:nvSpPr>
          <p:cNvPr id="7" name="Bildplatzhalter 6"/>
          <p:cNvSpPr>
            <a:spLocks noGrp="1"/>
          </p:cNvSpPr>
          <p:nvPr>
            <p:ph type="pic" sz="quarter" idx="14" hasCustomPrompt="1"/>
          </p:nvPr>
        </p:nvSpPr>
        <p:spPr>
          <a:xfrm>
            <a:off x="720000" y="2862263"/>
            <a:ext cx="22595613" cy="9756775"/>
          </a:xfrm>
          <a:solidFill>
            <a:srgbClr val="D5DBE0"/>
          </a:solidFill>
        </p:spPr>
        <p:txBody>
          <a:bodyPr tIns="3204000"/>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baseline="0"/>
            </a:lvl1pPr>
          </a:lstStyle>
          <a:p>
            <a:r>
              <a:rPr lang="en-US"/>
              <a:t>Place the image in the area provided</a:t>
            </a:r>
          </a:p>
        </p:txBody>
      </p:sp>
      <p:sp>
        <p:nvSpPr>
          <p:cNvPr id="5" name="Fußzeilenplatzhalter 4">
            <a:extLst>
              <a:ext uri="{FF2B5EF4-FFF2-40B4-BE49-F238E27FC236}">
                <a16:creationId xmlns:a16="http://schemas.microsoft.com/office/drawing/2014/main" id="{53769F26-FEC1-4648-96B3-8F72A0CE05D8}"/>
              </a:ext>
            </a:extLst>
          </p:cNvPr>
          <p:cNvSpPr>
            <a:spLocks noGrp="1"/>
          </p:cNvSpPr>
          <p:nvPr>
            <p:ph type="ftr" sz="quarter" idx="15"/>
          </p:nvPr>
        </p:nvSpPr>
        <p:spPr/>
        <p:txBody>
          <a:bodyPr/>
          <a:lstStyle/>
          <a:p>
            <a:r>
              <a:rPr lang="en-US"/>
              <a:t>Moving your media outlet forward| DW Akademie | Constructive Journalism Lab</a:t>
            </a:r>
            <a:endParaRPr lang="de-DE"/>
          </a:p>
        </p:txBody>
      </p:sp>
      <p:sp>
        <p:nvSpPr>
          <p:cNvPr id="6" name="Datumsplatzhalter 5">
            <a:extLst>
              <a:ext uri="{FF2B5EF4-FFF2-40B4-BE49-F238E27FC236}">
                <a16:creationId xmlns:a16="http://schemas.microsoft.com/office/drawing/2014/main" id="{17D68A5E-6BEC-4F28-BC5B-91E8B190EDD3}"/>
              </a:ext>
            </a:extLst>
          </p:cNvPr>
          <p:cNvSpPr>
            <a:spLocks noGrp="1"/>
          </p:cNvSpPr>
          <p:nvPr>
            <p:ph type="dt" sz="half" idx="16"/>
          </p:nvPr>
        </p:nvSpPr>
        <p:spPr/>
        <p:txBody>
          <a:bodyPr/>
          <a:lstStyle/>
          <a:p>
            <a:fld id="{AC311BC0-007A-4F64-AD79-8417AC597B08}"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1809502463"/>
      </p:ext>
    </p:extLst>
  </p:cSld>
  <p:clrMapOvr>
    <a:masterClrMapping/>
  </p:clrMapOvr>
  <p:extLst>
    <p:ext uri="{DCECCB84-F9BA-43D5-87BE-67443E8EF086}">
      <p15:sldGuideLst xmlns:p15="http://schemas.microsoft.com/office/powerpoint/2012/main">
        <p15:guide id="1" orient="horz" pos="794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hite headline">
    <p:spTree>
      <p:nvGrpSpPr>
        <p:cNvPr id="1" name=""/>
        <p:cNvGrpSpPr/>
        <p:nvPr/>
      </p:nvGrpSpPr>
      <p:grpSpPr>
        <a:xfrm>
          <a:off x="0" y="0"/>
          <a:ext cx="0" cy="0"/>
          <a:chOff x="0" y="0"/>
          <a:chExt cx="0" cy="0"/>
        </a:xfrm>
      </p:grpSpPr>
      <p:sp>
        <p:nvSpPr>
          <p:cNvPr id="5" name="Bildplatzhalter 6"/>
          <p:cNvSpPr>
            <a:spLocks noGrp="1"/>
          </p:cNvSpPr>
          <p:nvPr>
            <p:ph type="pic" sz="quarter" idx="14" hasCustomPrompt="1"/>
          </p:nvPr>
        </p:nvSpPr>
        <p:spPr>
          <a:xfrm>
            <a:off x="0" y="1"/>
            <a:ext cx="24382413" cy="12619038"/>
          </a:xfrm>
          <a:solidFill>
            <a:srgbClr val="D5DBE0"/>
          </a:solidFill>
        </p:spPr>
        <p:txBody>
          <a:bodyPr tIns="4680000"/>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a:lvl1pPr>
          </a:lstStyle>
          <a:p>
            <a:r>
              <a:rPr lang="en-US"/>
              <a:t>Place the image in the area provided</a:t>
            </a:r>
          </a:p>
        </p:txBody>
      </p:sp>
      <p:sp>
        <p:nvSpPr>
          <p:cNvPr id="2" name="Titel 1"/>
          <p:cNvSpPr>
            <a:spLocks noGrp="1"/>
          </p:cNvSpPr>
          <p:nvPr>
            <p:ph type="title" hasCustomPrompt="1"/>
          </p:nvPr>
        </p:nvSpPr>
        <p:spPr>
          <a:effectLst>
            <a:outerShdw blurRad="127000" algn="tl" rotWithShape="0">
              <a:prstClr val="black">
                <a:alpha val="37000"/>
              </a:prstClr>
            </a:outerShdw>
          </a:effectLst>
        </p:spPr>
        <p:txBody>
          <a:bodyPr/>
          <a:lstStyle>
            <a:lvl1pPr>
              <a:defRPr>
                <a:solidFill>
                  <a:schemeClr val="bg1"/>
                </a:solidFill>
              </a:defRPr>
            </a:lvl1pPr>
          </a:lstStyle>
          <a:p>
            <a:r>
              <a:rPr lang="de-DE"/>
              <a:t>Title </a:t>
            </a:r>
            <a:r>
              <a:rPr lang="de-DE" err="1"/>
              <a:t>of</a:t>
            </a:r>
            <a:r>
              <a:rPr lang="de-DE"/>
              <a:t> </a:t>
            </a:r>
            <a:r>
              <a:rPr lang="de-DE" err="1"/>
              <a:t>the</a:t>
            </a:r>
            <a:r>
              <a:rPr lang="de-DE"/>
              <a:t> </a:t>
            </a:r>
            <a:r>
              <a:rPr lang="de-DE" err="1"/>
              <a:t>chart</a:t>
            </a:r>
            <a:endParaRPr lang="de-DE"/>
          </a:p>
        </p:txBody>
      </p:sp>
      <p:sp>
        <p:nvSpPr>
          <p:cNvPr id="3" name="Fußzeilenplatzhalter 2">
            <a:extLst>
              <a:ext uri="{FF2B5EF4-FFF2-40B4-BE49-F238E27FC236}">
                <a16:creationId xmlns:a16="http://schemas.microsoft.com/office/drawing/2014/main" id="{3E000A86-D746-4DBD-B4BF-FBBA3558C321}"/>
              </a:ext>
            </a:extLst>
          </p:cNvPr>
          <p:cNvSpPr>
            <a:spLocks noGrp="1"/>
          </p:cNvSpPr>
          <p:nvPr>
            <p:ph type="ftr" sz="quarter" idx="15"/>
          </p:nvPr>
        </p:nvSpPr>
        <p:spPr/>
        <p:txBody>
          <a:bodyPr/>
          <a:lstStyle/>
          <a:p>
            <a:r>
              <a:rPr lang="en-US"/>
              <a:t>Moving your media outlet forward| DW Akademie | Constructive Journalism Lab</a:t>
            </a:r>
            <a:endParaRPr lang="de-DE"/>
          </a:p>
        </p:txBody>
      </p:sp>
      <p:sp>
        <p:nvSpPr>
          <p:cNvPr id="7" name="Datumsplatzhalter 6">
            <a:extLst>
              <a:ext uri="{FF2B5EF4-FFF2-40B4-BE49-F238E27FC236}">
                <a16:creationId xmlns:a16="http://schemas.microsoft.com/office/drawing/2014/main" id="{EFE9E732-FBCE-4CB9-B1CE-1D4855C32544}"/>
              </a:ext>
            </a:extLst>
          </p:cNvPr>
          <p:cNvSpPr>
            <a:spLocks noGrp="1"/>
          </p:cNvSpPr>
          <p:nvPr>
            <p:ph type="dt" sz="half" idx="16"/>
          </p:nvPr>
        </p:nvSpPr>
        <p:spPr/>
        <p:txBody>
          <a:bodyPr/>
          <a:lstStyle/>
          <a:p>
            <a:fld id="{C2ADA5C8-6AD8-4F16-BBE2-0109DD92E5ED}"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1169176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DW darkblue headline">
    <p:spTree>
      <p:nvGrpSpPr>
        <p:cNvPr id="1" name=""/>
        <p:cNvGrpSpPr/>
        <p:nvPr/>
      </p:nvGrpSpPr>
      <p:grpSpPr>
        <a:xfrm>
          <a:off x="0" y="0"/>
          <a:ext cx="0" cy="0"/>
          <a:chOff x="0" y="0"/>
          <a:chExt cx="0" cy="0"/>
        </a:xfrm>
      </p:grpSpPr>
      <p:sp>
        <p:nvSpPr>
          <p:cNvPr id="5" name="Bildplatzhalter 6"/>
          <p:cNvSpPr>
            <a:spLocks noGrp="1"/>
          </p:cNvSpPr>
          <p:nvPr>
            <p:ph type="pic" sz="quarter" idx="14" hasCustomPrompt="1"/>
          </p:nvPr>
        </p:nvSpPr>
        <p:spPr>
          <a:xfrm>
            <a:off x="0" y="1"/>
            <a:ext cx="24382413" cy="12619038"/>
          </a:xfrm>
          <a:solidFill>
            <a:srgbClr val="D5DBE0"/>
          </a:solidFill>
        </p:spPr>
        <p:txBody>
          <a:bodyPr tIns="4680000"/>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a:lvl1pPr>
          </a:lstStyle>
          <a:p>
            <a:r>
              <a:rPr lang="en-US"/>
              <a:t>Place the image in the area provided</a:t>
            </a:r>
          </a:p>
        </p:txBody>
      </p:sp>
      <p:sp>
        <p:nvSpPr>
          <p:cNvPr id="2" name="Titel 1"/>
          <p:cNvSpPr>
            <a:spLocks noGrp="1"/>
          </p:cNvSpPr>
          <p:nvPr>
            <p:ph type="title" hasCustomPrompt="1"/>
          </p:nvPr>
        </p:nvSpPr>
        <p:spPr>
          <a:effectLst/>
        </p:spPr>
        <p:txBody>
          <a:bodyPr/>
          <a:lstStyle>
            <a:lvl1pPr>
              <a:defRPr>
                <a:solidFill>
                  <a:srgbClr val="003D6D"/>
                </a:solidFill>
              </a:defRPr>
            </a:lvl1pPr>
          </a:lstStyle>
          <a:p>
            <a:r>
              <a:rPr lang="de-DE"/>
              <a:t>Title </a:t>
            </a:r>
            <a:r>
              <a:rPr lang="de-DE" err="1"/>
              <a:t>of</a:t>
            </a:r>
            <a:r>
              <a:rPr lang="de-DE"/>
              <a:t> </a:t>
            </a:r>
            <a:r>
              <a:rPr lang="de-DE" err="1"/>
              <a:t>the</a:t>
            </a:r>
            <a:r>
              <a:rPr lang="de-DE"/>
              <a:t> </a:t>
            </a:r>
            <a:r>
              <a:rPr lang="de-DE" err="1"/>
              <a:t>chart</a:t>
            </a:r>
            <a:endParaRPr lang="de-DE"/>
          </a:p>
        </p:txBody>
      </p:sp>
      <p:sp>
        <p:nvSpPr>
          <p:cNvPr id="6" name="Fußzeilenplatzhalter 5">
            <a:extLst>
              <a:ext uri="{FF2B5EF4-FFF2-40B4-BE49-F238E27FC236}">
                <a16:creationId xmlns:a16="http://schemas.microsoft.com/office/drawing/2014/main" id="{52A075B1-7D96-4953-8CBC-65EB9DE139C3}"/>
              </a:ext>
            </a:extLst>
          </p:cNvPr>
          <p:cNvSpPr>
            <a:spLocks noGrp="1"/>
          </p:cNvSpPr>
          <p:nvPr>
            <p:ph type="ftr" sz="quarter" idx="15"/>
          </p:nvPr>
        </p:nvSpPr>
        <p:spPr/>
        <p:txBody>
          <a:bodyPr/>
          <a:lstStyle/>
          <a:p>
            <a:r>
              <a:rPr lang="en-US"/>
              <a:t>Moving your media outlet forward| DW Akademie | Constructive Journalism Lab</a:t>
            </a:r>
            <a:endParaRPr lang="de-DE"/>
          </a:p>
        </p:txBody>
      </p:sp>
      <p:sp>
        <p:nvSpPr>
          <p:cNvPr id="7" name="Datumsplatzhalter 6">
            <a:extLst>
              <a:ext uri="{FF2B5EF4-FFF2-40B4-BE49-F238E27FC236}">
                <a16:creationId xmlns:a16="http://schemas.microsoft.com/office/drawing/2014/main" id="{14FE043E-64E0-48F5-B5F9-261DA345EF1D}"/>
              </a:ext>
            </a:extLst>
          </p:cNvPr>
          <p:cNvSpPr>
            <a:spLocks noGrp="1"/>
          </p:cNvSpPr>
          <p:nvPr>
            <p:ph type="dt" sz="half" idx="16"/>
          </p:nvPr>
        </p:nvSpPr>
        <p:spPr/>
        <p:txBody>
          <a:bodyPr/>
          <a:lstStyle/>
          <a:p>
            <a:fld id="{D03D9791-E961-4005-89B2-821ECCDCDBA1}"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4" name="Bildplatzhalter 6"/>
          <p:cNvSpPr>
            <a:spLocks noGrp="1"/>
          </p:cNvSpPr>
          <p:nvPr>
            <p:ph type="pic" sz="quarter" idx="14" hasCustomPrompt="1"/>
          </p:nvPr>
        </p:nvSpPr>
        <p:spPr>
          <a:xfrm>
            <a:off x="0" y="0"/>
            <a:ext cx="24382413" cy="12619038"/>
          </a:xfrm>
          <a:solidFill>
            <a:srgbClr val="D5DBE0"/>
          </a:solidFill>
        </p:spPr>
        <p:txBody>
          <a:bodyPr tIns="4680000"/>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a:lvl1pPr>
          </a:lstStyle>
          <a:p>
            <a:r>
              <a:rPr lang="en-US"/>
              <a:t>Place the image in the area provided</a:t>
            </a:r>
          </a:p>
        </p:txBody>
      </p:sp>
      <p:sp>
        <p:nvSpPr>
          <p:cNvPr id="2" name="Fußzeilenplatzhalter 1">
            <a:extLst>
              <a:ext uri="{FF2B5EF4-FFF2-40B4-BE49-F238E27FC236}">
                <a16:creationId xmlns:a16="http://schemas.microsoft.com/office/drawing/2014/main" id="{F105C952-AA68-496F-9DFC-7EFD9A6DF5D3}"/>
              </a:ext>
            </a:extLst>
          </p:cNvPr>
          <p:cNvSpPr>
            <a:spLocks noGrp="1"/>
          </p:cNvSpPr>
          <p:nvPr>
            <p:ph type="ftr" sz="quarter" idx="15"/>
          </p:nvPr>
        </p:nvSpPr>
        <p:spPr/>
        <p:txBody>
          <a:bodyPr/>
          <a:lstStyle/>
          <a:p>
            <a:r>
              <a:rPr lang="en-US"/>
              <a:t>Moving your media outlet forward| DW Akademie | Constructive Journalism Lab</a:t>
            </a:r>
            <a:endParaRPr lang="de-DE"/>
          </a:p>
        </p:txBody>
      </p:sp>
      <p:sp>
        <p:nvSpPr>
          <p:cNvPr id="3" name="Datumsplatzhalter 2">
            <a:extLst>
              <a:ext uri="{FF2B5EF4-FFF2-40B4-BE49-F238E27FC236}">
                <a16:creationId xmlns:a16="http://schemas.microsoft.com/office/drawing/2014/main" id="{18F13C7E-9852-453D-AD5C-FE6DB3FD06FD}"/>
              </a:ext>
            </a:extLst>
          </p:cNvPr>
          <p:cNvSpPr>
            <a:spLocks noGrp="1"/>
          </p:cNvSpPr>
          <p:nvPr>
            <p:ph type="dt" sz="half" idx="16"/>
          </p:nvPr>
        </p:nvSpPr>
        <p:spPr/>
        <p:txBody>
          <a:bodyPr/>
          <a:lstStyle/>
          <a:p>
            <a:fld id="{8F6FECEB-75DD-4015-A206-2CA4B64B8864}"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1413449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nd picture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Title </a:t>
            </a:r>
            <a:r>
              <a:rPr lang="de-DE" err="1"/>
              <a:t>of</a:t>
            </a:r>
            <a:r>
              <a:rPr lang="de-DE"/>
              <a:t> </a:t>
            </a:r>
            <a:r>
              <a:rPr lang="de-DE" err="1"/>
              <a:t>the</a:t>
            </a:r>
            <a:r>
              <a:rPr lang="de-DE"/>
              <a:t> </a:t>
            </a:r>
            <a:r>
              <a:rPr lang="de-DE" err="1"/>
              <a:t>chart</a:t>
            </a:r>
            <a:endParaRPr lang="de-DE"/>
          </a:p>
        </p:txBody>
      </p:sp>
      <p:sp>
        <p:nvSpPr>
          <p:cNvPr id="6" name="Textplatzhalter 5"/>
          <p:cNvSpPr>
            <a:spLocks noGrp="1"/>
          </p:cNvSpPr>
          <p:nvPr>
            <p:ph type="body" sz="quarter" idx="12"/>
          </p:nvPr>
        </p:nvSpPr>
        <p:spPr>
          <a:xfrm>
            <a:off x="720000" y="2862262"/>
            <a:ext cx="10739183" cy="97567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Bildplatzhalter 6"/>
          <p:cNvSpPr>
            <a:spLocks noGrp="1"/>
          </p:cNvSpPr>
          <p:nvPr>
            <p:ph type="pic" sz="quarter" idx="14" hasCustomPrompt="1"/>
          </p:nvPr>
        </p:nvSpPr>
        <p:spPr>
          <a:xfrm>
            <a:off x="12576361" y="2862263"/>
            <a:ext cx="10739252" cy="9756775"/>
          </a:xfrm>
          <a:solidFill>
            <a:srgbClr val="D5DBE0"/>
          </a:solidFill>
        </p:spPr>
        <p:txBody>
          <a:bodyPr tIns="3456000">
            <a:normAutofit/>
          </a:bodyPr>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sz="4000"/>
            </a:lvl1pPr>
          </a:lstStyle>
          <a:p>
            <a:r>
              <a:rPr lang="en-US"/>
              <a:t>Place the image in the area provided</a:t>
            </a:r>
          </a:p>
        </p:txBody>
      </p:sp>
      <p:sp>
        <p:nvSpPr>
          <p:cNvPr id="3" name="Fußzeilenplatzhalter 2">
            <a:extLst>
              <a:ext uri="{FF2B5EF4-FFF2-40B4-BE49-F238E27FC236}">
                <a16:creationId xmlns:a16="http://schemas.microsoft.com/office/drawing/2014/main" id="{F3C6F528-4D7E-4A3B-8261-89E0D5463B07}"/>
              </a:ext>
            </a:extLst>
          </p:cNvPr>
          <p:cNvSpPr>
            <a:spLocks noGrp="1"/>
          </p:cNvSpPr>
          <p:nvPr>
            <p:ph type="ftr" sz="quarter" idx="15"/>
          </p:nvPr>
        </p:nvSpPr>
        <p:spPr/>
        <p:txBody>
          <a:bodyPr/>
          <a:lstStyle/>
          <a:p>
            <a:r>
              <a:rPr lang="en-US"/>
              <a:t>Moving your media outlet forward| DW Akademie | Constructive Journalism Lab</a:t>
            </a:r>
            <a:endParaRPr lang="de-DE"/>
          </a:p>
        </p:txBody>
      </p:sp>
      <p:sp>
        <p:nvSpPr>
          <p:cNvPr id="4" name="Datumsplatzhalter 3">
            <a:extLst>
              <a:ext uri="{FF2B5EF4-FFF2-40B4-BE49-F238E27FC236}">
                <a16:creationId xmlns:a16="http://schemas.microsoft.com/office/drawing/2014/main" id="{165ED727-3267-464D-A189-29FA54F37990}"/>
              </a:ext>
            </a:extLst>
          </p:cNvPr>
          <p:cNvSpPr>
            <a:spLocks noGrp="1"/>
          </p:cNvSpPr>
          <p:nvPr>
            <p:ph type="dt" sz="half" idx="16"/>
          </p:nvPr>
        </p:nvSpPr>
        <p:spPr/>
        <p:txBody>
          <a:bodyPr/>
          <a:lstStyle/>
          <a:p>
            <a:fld id="{7BCE57E0-DFDE-4E1D-9FE2-0A41CE4CEA25}"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Title </a:t>
            </a:r>
            <a:r>
              <a:rPr lang="de-DE" err="1"/>
              <a:t>of</a:t>
            </a:r>
            <a:r>
              <a:rPr lang="de-DE"/>
              <a:t> </a:t>
            </a:r>
            <a:r>
              <a:rPr lang="de-DE" err="1"/>
              <a:t>the</a:t>
            </a:r>
            <a:r>
              <a:rPr lang="de-DE"/>
              <a:t> </a:t>
            </a:r>
            <a:r>
              <a:rPr lang="de-DE" err="1"/>
              <a:t>chart</a:t>
            </a:r>
            <a:endParaRPr lang="de-DE"/>
          </a:p>
        </p:txBody>
      </p:sp>
      <p:sp>
        <p:nvSpPr>
          <p:cNvPr id="6" name="Textplatzhalter 5"/>
          <p:cNvSpPr>
            <a:spLocks noGrp="1"/>
          </p:cNvSpPr>
          <p:nvPr>
            <p:ph type="body" sz="quarter" idx="12"/>
          </p:nvPr>
        </p:nvSpPr>
        <p:spPr>
          <a:xfrm>
            <a:off x="720000" y="2862263"/>
            <a:ext cx="10739183" cy="3713636"/>
          </a:xfrm>
        </p:spPr>
        <p:txBody>
          <a:bodyPr/>
          <a:lstStyle/>
          <a:p>
            <a:pPr lvl="0"/>
            <a:r>
              <a:rPr lang="de-DE"/>
              <a:t>Mastertextformat bearbeiten</a:t>
            </a:r>
          </a:p>
          <a:p>
            <a:pPr lvl="1"/>
            <a:r>
              <a:rPr lang="de-DE"/>
              <a:t>Zweite Ebene</a:t>
            </a:r>
          </a:p>
          <a:p>
            <a:pPr lvl="2"/>
            <a:r>
              <a:rPr lang="de-DE"/>
              <a:t>Dritte Ebene</a:t>
            </a:r>
          </a:p>
        </p:txBody>
      </p:sp>
      <p:sp>
        <p:nvSpPr>
          <p:cNvPr id="9" name="Bildplatzhalter 6"/>
          <p:cNvSpPr>
            <a:spLocks noGrp="1"/>
          </p:cNvSpPr>
          <p:nvPr>
            <p:ph type="pic" sz="quarter" idx="15" hasCustomPrompt="1"/>
          </p:nvPr>
        </p:nvSpPr>
        <p:spPr>
          <a:xfrm>
            <a:off x="719999" y="6926094"/>
            <a:ext cx="10739183" cy="5692944"/>
          </a:xfrm>
          <a:solidFill>
            <a:srgbClr val="D5DBE0"/>
          </a:solidFill>
        </p:spPr>
        <p:txBody>
          <a:bodyPr tIns="1584000">
            <a:normAutofit/>
          </a:bodyPr>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sz="4000"/>
            </a:lvl1pPr>
          </a:lstStyle>
          <a:p>
            <a:r>
              <a:rPr lang="en-US"/>
              <a:t>Place the image in the area provided</a:t>
            </a:r>
          </a:p>
        </p:txBody>
      </p:sp>
      <p:sp>
        <p:nvSpPr>
          <p:cNvPr id="10" name="Textplatzhalter 5"/>
          <p:cNvSpPr>
            <a:spLocks noGrp="1"/>
          </p:cNvSpPr>
          <p:nvPr>
            <p:ph type="body" sz="quarter" idx="16"/>
          </p:nvPr>
        </p:nvSpPr>
        <p:spPr>
          <a:xfrm>
            <a:off x="12576361" y="2862263"/>
            <a:ext cx="10739183" cy="3713636"/>
          </a:xfrm>
        </p:spPr>
        <p:txBody>
          <a:bodyPr/>
          <a:lstStyle/>
          <a:p>
            <a:pPr lvl="0"/>
            <a:r>
              <a:rPr lang="de-DE"/>
              <a:t>Mastertextformat bearbeiten</a:t>
            </a:r>
          </a:p>
          <a:p>
            <a:pPr lvl="1"/>
            <a:r>
              <a:rPr lang="de-DE"/>
              <a:t>Zweite Ebene</a:t>
            </a:r>
          </a:p>
          <a:p>
            <a:pPr lvl="2"/>
            <a:r>
              <a:rPr lang="de-DE"/>
              <a:t>Dritte Ebene</a:t>
            </a:r>
          </a:p>
        </p:txBody>
      </p:sp>
      <p:sp>
        <p:nvSpPr>
          <p:cNvPr id="11" name="Bildplatzhalter 6"/>
          <p:cNvSpPr>
            <a:spLocks noGrp="1"/>
          </p:cNvSpPr>
          <p:nvPr>
            <p:ph type="pic" sz="quarter" idx="17" hasCustomPrompt="1"/>
          </p:nvPr>
        </p:nvSpPr>
        <p:spPr>
          <a:xfrm>
            <a:off x="12576360" y="6926094"/>
            <a:ext cx="10739183" cy="5692944"/>
          </a:xfrm>
          <a:solidFill>
            <a:srgbClr val="D5DBE0"/>
          </a:solidFill>
        </p:spPr>
        <p:txBody>
          <a:bodyPr tIns="1584000">
            <a:normAutofit/>
          </a:bodyPr>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sz="4000"/>
            </a:lvl1pPr>
          </a:lstStyle>
          <a:p>
            <a:r>
              <a:rPr lang="en-US"/>
              <a:t>Place the image in the area provided</a:t>
            </a:r>
          </a:p>
        </p:txBody>
      </p:sp>
      <p:sp>
        <p:nvSpPr>
          <p:cNvPr id="3" name="Fußzeilenplatzhalter 2">
            <a:extLst>
              <a:ext uri="{FF2B5EF4-FFF2-40B4-BE49-F238E27FC236}">
                <a16:creationId xmlns:a16="http://schemas.microsoft.com/office/drawing/2014/main" id="{D2431079-380E-4F7F-89AA-D83BF13629A5}"/>
              </a:ext>
            </a:extLst>
          </p:cNvPr>
          <p:cNvSpPr>
            <a:spLocks noGrp="1"/>
          </p:cNvSpPr>
          <p:nvPr>
            <p:ph type="ftr" sz="quarter" idx="18"/>
          </p:nvPr>
        </p:nvSpPr>
        <p:spPr/>
        <p:txBody>
          <a:bodyPr/>
          <a:lstStyle>
            <a:lvl1pPr>
              <a:defRPr>
                <a:solidFill>
                  <a:srgbClr val="808A93"/>
                </a:solidFill>
              </a:defRPr>
            </a:lvl1pPr>
          </a:lstStyle>
          <a:p>
            <a:r>
              <a:rPr lang="en-US"/>
              <a:t>Moving your media outlet forward| DW Akademie | Constructive Journalism Lab</a:t>
            </a:r>
            <a:endParaRPr lang="de-DE"/>
          </a:p>
        </p:txBody>
      </p:sp>
      <p:sp>
        <p:nvSpPr>
          <p:cNvPr id="4" name="Datumsplatzhalter 3">
            <a:extLst>
              <a:ext uri="{FF2B5EF4-FFF2-40B4-BE49-F238E27FC236}">
                <a16:creationId xmlns:a16="http://schemas.microsoft.com/office/drawing/2014/main" id="{9377A18B-B26D-4B9A-93C8-89798CA19670}"/>
              </a:ext>
            </a:extLst>
          </p:cNvPr>
          <p:cNvSpPr>
            <a:spLocks noGrp="1"/>
          </p:cNvSpPr>
          <p:nvPr>
            <p:ph type="dt" sz="half" idx="19"/>
          </p:nvPr>
        </p:nvSpPr>
        <p:spPr/>
        <p:txBody>
          <a:bodyPr/>
          <a:lstStyle/>
          <a:p>
            <a:fld id="{0C8F69C2-6CED-4979-9A31-DB40D14A4044}"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Title </a:t>
            </a:r>
            <a:r>
              <a:rPr lang="de-DE" err="1"/>
              <a:t>of</a:t>
            </a:r>
            <a:r>
              <a:rPr lang="de-DE"/>
              <a:t> </a:t>
            </a:r>
            <a:r>
              <a:rPr lang="de-DE" err="1"/>
              <a:t>the</a:t>
            </a:r>
            <a:r>
              <a:rPr lang="de-DE"/>
              <a:t> </a:t>
            </a:r>
            <a:r>
              <a:rPr lang="de-DE" err="1"/>
              <a:t>chart</a:t>
            </a:r>
            <a:endParaRPr lang="de-DE"/>
          </a:p>
        </p:txBody>
      </p:sp>
      <p:sp>
        <p:nvSpPr>
          <p:cNvPr id="3" name="Fußzeilenplatzhalter 2">
            <a:extLst>
              <a:ext uri="{FF2B5EF4-FFF2-40B4-BE49-F238E27FC236}">
                <a16:creationId xmlns:a16="http://schemas.microsoft.com/office/drawing/2014/main" id="{304E1DF1-F778-4558-8295-02D1DFFEF83A}"/>
              </a:ext>
            </a:extLst>
          </p:cNvPr>
          <p:cNvSpPr>
            <a:spLocks noGrp="1"/>
          </p:cNvSpPr>
          <p:nvPr>
            <p:ph type="ftr" sz="quarter" idx="14"/>
          </p:nvPr>
        </p:nvSpPr>
        <p:spPr/>
        <p:txBody>
          <a:bodyPr/>
          <a:lstStyle/>
          <a:p>
            <a:r>
              <a:rPr lang="en-US"/>
              <a:t>Moving your media outlet forward| DW Akademie | Constructive Journalism Lab</a:t>
            </a:r>
            <a:endParaRPr lang="de-DE"/>
          </a:p>
        </p:txBody>
      </p:sp>
      <p:sp>
        <p:nvSpPr>
          <p:cNvPr id="4" name="Datumsplatzhalter 3">
            <a:extLst>
              <a:ext uri="{FF2B5EF4-FFF2-40B4-BE49-F238E27FC236}">
                <a16:creationId xmlns:a16="http://schemas.microsoft.com/office/drawing/2014/main" id="{BB324887-6576-447F-AC9E-55A30B043676}"/>
              </a:ext>
            </a:extLst>
          </p:cNvPr>
          <p:cNvSpPr>
            <a:spLocks noGrp="1"/>
          </p:cNvSpPr>
          <p:nvPr>
            <p:ph type="dt" sz="half" idx="15"/>
          </p:nvPr>
        </p:nvSpPr>
        <p:spPr/>
        <p:txBody>
          <a:bodyPr/>
          <a:lstStyle/>
          <a:p>
            <a:fld id="{11A2AA20-EC31-443B-9B16-024BB2E98EEE}"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fault -end">
    <p:bg>
      <p:bgPr>
        <a:solidFill>
          <a:srgbClr val="F4F6F8"/>
        </a:solidFill>
        <a:effectLst/>
      </p:bgPr>
    </p:bg>
    <p:spTree>
      <p:nvGrpSpPr>
        <p:cNvPr id="1" name=""/>
        <p:cNvGrpSpPr/>
        <p:nvPr/>
      </p:nvGrpSpPr>
      <p:grpSpPr>
        <a:xfrm>
          <a:off x="0" y="0"/>
          <a:ext cx="0" cy="0"/>
          <a:chOff x="0" y="0"/>
          <a:chExt cx="0" cy="0"/>
        </a:xfrm>
      </p:grpSpPr>
      <p:sp>
        <p:nvSpPr>
          <p:cNvPr id="4" name="Titel 3"/>
          <p:cNvSpPr>
            <a:spLocks noGrp="1"/>
          </p:cNvSpPr>
          <p:nvPr>
            <p:ph type="title" hasCustomPrompt="1"/>
          </p:nvPr>
        </p:nvSpPr>
        <p:spPr>
          <a:xfrm>
            <a:off x="4320000" y="4241413"/>
            <a:ext cx="13151641" cy="1536817"/>
          </a:xfrm>
        </p:spPr>
        <p:txBody>
          <a:bodyPr/>
          <a:lstStyle>
            <a:lvl1pPr>
              <a:defRPr/>
            </a:lvl1pPr>
          </a:lstStyle>
          <a:p>
            <a:r>
              <a:rPr lang="de-DE" err="1"/>
              <a:t>Thank</a:t>
            </a:r>
            <a:r>
              <a:rPr lang="de-DE"/>
              <a:t> </a:t>
            </a:r>
            <a:r>
              <a:rPr lang="de-DE" err="1"/>
              <a:t>you</a:t>
            </a:r>
            <a:endParaRPr lang="de-DE"/>
          </a:p>
        </p:txBody>
      </p:sp>
      <p:sp>
        <p:nvSpPr>
          <p:cNvPr id="7" name="Textplatzhalter 6"/>
          <p:cNvSpPr>
            <a:spLocks noGrp="1"/>
          </p:cNvSpPr>
          <p:nvPr>
            <p:ph type="body" sz="quarter" idx="14" hasCustomPrompt="1"/>
          </p:nvPr>
        </p:nvSpPr>
        <p:spPr>
          <a:xfrm>
            <a:off x="4320000" y="6127750"/>
            <a:ext cx="13152437" cy="5467350"/>
          </a:xfrm>
        </p:spPr>
        <p:txBody>
          <a:bodyPr/>
          <a:lstStyle>
            <a:lvl1pPr marL="0" indent="0">
              <a:lnSpc>
                <a:spcPct val="150000"/>
              </a:lnSpc>
              <a:buNone/>
              <a:defRPr/>
            </a:lvl1pPr>
          </a:lstStyle>
          <a:p>
            <a:pPr lvl="0"/>
            <a:r>
              <a:rPr lang="de-DE"/>
              <a:t>Name </a:t>
            </a:r>
            <a:r>
              <a:rPr lang="de-DE" err="1"/>
              <a:t>Surname</a:t>
            </a:r>
            <a:br>
              <a:rPr lang="de-DE"/>
            </a:br>
            <a:r>
              <a:rPr lang="de-DE"/>
              <a:t>+49.30.4646-xxxx</a:t>
            </a:r>
            <a:br>
              <a:rPr lang="de-DE"/>
            </a:br>
            <a:r>
              <a:rPr lang="de-DE"/>
              <a:t>+49.1xx.xxxxxxx </a:t>
            </a:r>
            <a:br>
              <a:rPr lang="de-DE"/>
            </a:br>
            <a:r>
              <a:rPr lang="de-DE"/>
              <a:t>name.surname@dw.com</a:t>
            </a:r>
          </a:p>
        </p:txBody>
      </p:sp>
      <p:sp>
        <p:nvSpPr>
          <p:cNvPr id="2" name="Fußzeilenplatzhalter 1">
            <a:extLst>
              <a:ext uri="{FF2B5EF4-FFF2-40B4-BE49-F238E27FC236}">
                <a16:creationId xmlns:a16="http://schemas.microsoft.com/office/drawing/2014/main" id="{B3C39E00-AC0A-42F7-A4F8-BDBD47D668FB}"/>
              </a:ext>
            </a:extLst>
          </p:cNvPr>
          <p:cNvSpPr>
            <a:spLocks noGrp="1"/>
          </p:cNvSpPr>
          <p:nvPr>
            <p:ph type="ftr" sz="quarter" idx="15"/>
          </p:nvPr>
        </p:nvSpPr>
        <p:spPr/>
        <p:txBody>
          <a:bodyPr/>
          <a:lstStyle/>
          <a:p>
            <a:r>
              <a:rPr lang="en-US"/>
              <a:t>Moving your media outlet forward| DW Akademie | Constructive Journalism Lab</a:t>
            </a:r>
            <a:endParaRPr lang="de-DE"/>
          </a:p>
        </p:txBody>
      </p:sp>
      <p:sp>
        <p:nvSpPr>
          <p:cNvPr id="6" name="Datumsplatzhalter 5">
            <a:extLst>
              <a:ext uri="{FF2B5EF4-FFF2-40B4-BE49-F238E27FC236}">
                <a16:creationId xmlns:a16="http://schemas.microsoft.com/office/drawing/2014/main" id="{911E4BBF-464A-4306-896E-9436A72446F1}"/>
              </a:ext>
            </a:extLst>
          </p:cNvPr>
          <p:cNvSpPr>
            <a:spLocks noGrp="1"/>
          </p:cNvSpPr>
          <p:nvPr>
            <p:ph type="dt" sz="half" idx="16"/>
          </p:nvPr>
        </p:nvSpPr>
        <p:spPr/>
        <p:txBody>
          <a:bodyPr/>
          <a:lstStyle/>
          <a:p>
            <a:fld id="{34B190BF-2F65-49B2-A94C-089E2F8946A9}"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pic>
        <p:nvPicPr>
          <p:cNvPr id="9" name="DW dark-blue RGB_DW dark-blue RGB.png">
            <a:extLst>
              <a:ext uri="{FF2B5EF4-FFF2-40B4-BE49-F238E27FC236}">
                <a16:creationId xmlns:a16="http://schemas.microsoft.com/office/drawing/2014/main" id="{C9FBE5F1-C67D-488C-B985-91E4E6DD2E79}"/>
              </a:ext>
            </a:extLst>
          </p:cNvPr>
          <p:cNvPicPr>
            <a:picLocks noChangeAspect="1"/>
          </p:cNvPicPr>
          <p:nvPr userDrawn="1"/>
        </p:nvPicPr>
        <p:blipFill>
          <a:blip r:embed="rId2"/>
          <a:srcRect/>
          <a:stretch/>
        </p:blipFill>
        <p:spPr>
          <a:xfrm>
            <a:off x="939600" y="939600"/>
            <a:ext cx="3777976" cy="939600"/>
          </a:xfrm>
          <a:prstGeom prst="rect">
            <a:avLst/>
          </a:prstGeom>
          <a:ln w="12700">
            <a:miter lim="400000"/>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out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5358744"/>
            <a:ext cx="24382413" cy="5522780"/>
          </a:xfrm>
        </p:spPr>
        <p:txBody>
          <a:bodyPr lIns="979200" tIns="0" rIns="1008000" bIns="180000" anchor="b">
            <a:normAutofit/>
          </a:bodyPr>
          <a:lstStyle>
            <a:lvl1pPr>
              <a:lnSpc>
                <a:spcPts val="13000"/>
              </a:lnSpc>
              <a:defRPr sz="10000"/>
            </a:lvl1pPr>
          </a:lstStyle>
          <a:p>
            <a:r>
              <a:rPr lang="en-US"/>
              <a:t>Presentation title,</a:t>
            </a:r>
            <a:br>
              <a:rPr lang="en-US"/>
            </a:br>
            <a:r>
              <a:rPr lang="en-US"/>
              <a:t>two colors if possible</a:t>
            </a:r>
            <a:endParaRPr lang="de-DE"/>
          </a:p>
        </p:txBody>
      </p:sp>
      <p:sp>
        <p:nvSpPr>
          <p:cNvPr id="3" name="Textplatzhalter 4"/>
          <p:cNvSpPr>
            <a:spLocks noGrp="1"/>
          </p:cNvSpPr>
          <p:nvPr>
            <p:ph type="body" sz="quarter" idx="10" hasCustomPrompt="1"/>
          </p:nvPr>
        </p:nvSpPr>
        <p:spPr>
          <a:xfrm>
            <a:off x="-1" y="10881524"/>
            <a:ext cx="24382413" cy="1079347"/>
          </a:xfrm>
        </p:spPr>
        <p:txBody>
          <a:bodyPr lIns="1044000" tIns="0" rIns="1007999" bIns="0" anchor="t" anchorCtr="0"/>
          <a:lstStyle>
            <a:lvl1pPr marL="0" indent="0">
              <a:buNone/>
              <a:defRPr sz="4000">
                <a:solidFill>
                  <a:srgbClr val="003D6D"/>
                </a:solidFill>
              </a:defRPr>
            </a:lvl1pPr>
          </a:lstStyle>
          <a:p>
            <a:pPr lvl="0"/>
            <a:r>
              <a:rPr lang="en-US"/>
              <a:t>The </a:t>
            </a:r>
            <a:r>
              <a:rPr lang="en-US" err="1"/>
              <a:t>subheadline</a:t>
            </a:r>
            <a:r>
              <a:rPr lang="en-US"/>
              <a:t> should only be one line</a:t>
            </a:r>
          </a:p>
        </p:txBody>
      </p:sp>
    </p:spTree>
    <p:extLst>
      <p:ext uri="{BB962C8B-B14F-4D97-AF65-F5344CB8AC3E}">
        <p14:creationId xmlns:p14="http://schemas.microsoft.com/office/powerpoint/2010/main" val="625376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Title </a:t>
            </a:r>
            <a:r>
              <a:rPr lang="de-DE" err="1"/>
              <a:t>of</a:t>
            </a:r>
            <a:r>
              <a:rPr lang="de-DE"/>
              <a:t> </a:t>
            </a:r>
            <a:r>
              <a:rPr lang="de-DE" err="1"/>
              <a:t>the</a:t>
            </a:r>
            <a:r>
              <a:rPr lang="de-DE"/>
              <a:t> </a:t>
            </a:r>
            <a:r>
              <a:rPr lang="de-DE" err="1"/>
              <a:t>chart</a:t>
            </a:r>
            <a:endParaRPr lang="de-DE"/>
          </a:p>
        </p:txBody>
      </p:sp>
      <p:sp>
        <p:nvSpPr>
          <p:cNvPr id="6" name="Textplatzhalter 5"/>
          <p:cNvSpPr>
            <a:spLocks noGrp="1"/>
          </p:cNvSpPr>
          <p:nvPr>
            <p:ph type="body" sz="quarter" idx="12"/>
          </p:nvPr>
        </p:nvSpPr>
        <p:spPr>
          <a:xfrm>
            <a:off x="720725" y="2880000"/>
            <a:ext cx="22597200" cy="8701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Fußzeilenplatzhalter 2">
            <a:extLst>
              <a:ext uri="{FF2B5EF4-FFF2-40B4-BE49-F238E27FC236}">
                <a16:creationId xmlns:a16="http://schemas.microsoft.com/office/drawing/2014/main" id="{9A14F061-F05E-4A18-BB76-402CB80F63B3}"/>
              </a:ext>
            </a:extLst>
          </p:cNvPr>
          <p:cNvSpPr>
            <a:spLocks noGrp="1"/>
          </p:cNvSpPr>
          <p:nvPr>
            <p:ph type="ftr" sz="quarter" idx="14"/>
          </p:nvPr>
        </p:nvSpPr>
        <p:spPr/>
        <p:txBody>
          <a:bodyPr/>
          <a:lstStyle/>
          <a:p>
            <a:r>
              <a:rPr lang="en-US"/>
              <a:t>Moving your media outlet forward| DW Akademie | Constructive Journalism Lab</a:t>
            </a:r>
            <a:endParaRPr lang="de-DE"/>
          </a:p>
        </p:txBody>
      </p:sp>
      <p:sp>
        <p:nvSpPr>
          <p:cNvPr id="4" name="Datumsplatzhalter 3">
            <a:extLst>
              <a:ext uri="{FF2B5EF4-FFF2-40B4-BE49-F238E27FC236}">
                <a16:creationId xmlns:a16="http://schemas.microsoft.com/office/drawing/2014/main" id="{AC20F3F2-9CD4-45F2-B79F-ED6AF7906825}"/>
              </a:ext>
            </a:extLst>
          </p:cNvPr>
          <p:cNvSpPr>
            <a:spLocks noGrp="1"/>
          </p:cNvSpPr>
          <p:nvPr>
            <p:ph type="dt" sz="half" idx="15"/>
          </p:nvPr>
        </p:nvSpPr>
        <p:spPr/>
        <p:txBody>
          <a:bodyPr/>
          <a:lstStyle/>
          <a:p>
            <a:fld id="{E50C062E-4056-4349-B83F-CFCE63A87093}"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89896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claim">
    <p:spTree>
      <p:nvGrpSpPr>
        <p:cNvPr id="1" name=""/>
        <p:cNvGrpSpPr/>
        <p:nvPr/>
      </p:nvGrpSpPr>
      <p:grpSpPr>
        <a:xfrm>
          <a:off x="0" y="0"/>
          <a:ext cx="0" cy="0"/>
          <a:chOff x="0" y="0"/>
          <a:chExt cx="0" cy="0"/>
        </a:xfrm>
      </p:grpSpPr>
      <p:sp>
        <p:nvSpPr>
          <p:cNvPr id="5" name="Textplatzhalter 4"/>
          <p:cNvSpPr>
            <a:spLocks noGrp="1"/>
          </p:cNvSpPr>
          <p:nvPr>
            <p:ph type="body" sz="quarter" idx="11" hasCustomPrompt="1"/>
          </p:nvPr>
        </p:nvSpPr>
        <p:spPr>
          <a:xfrm>
            <a:off x="0" y="928688"/>
            <a:ext cx="24382413" cy="9849240"/>
          </a:xfrm>
        </p:spPr>
        <p:txBody>
          <a:bodyPr anchor="ctr" anchorCtr="0">
            <a:normAutofit/>
          </a:bodyPr>
          <a:lstStyle>
            <a:lvl1pPr marL="0" indent="0" algn="ctr">
              <a:lnSpc>
                <a:spcPts val="10400"/>
              </a:lnSpc>
              <a:buNone/>
              <a:defRPr sz="8000" b="0" i="0">
                <a:solidFill>
                  <a:srgbClr val="003D6D"/>
                </a:solidFill>
                <a:latin typeface="Georgia" pitchFamily="18" charset="0"/>
                <a:ea typeface="Georgia" pitchFamily="18" charset="0"/>
                <a:cs typeface="Georgia" pitchFamily="18" charset="0"/>
              </a:defRPr>
            </a:lvl1pPr>
          </a:lstStyle>
          <a:p>
            <a:pPr lvl="0"/>
            <a:r>
              <a:rPr lang="de-DE"/>
              <a:t>“Quote </a:t>
            </a:r>
            <a:r>
              <a:rPr lang="de-DE" err="1"/>
              <a:t>or</a:t>
            </a:r>
            <a:r>
              <a:rPr lang="de-DE"/>
              <a:t> </a:t>
            </a:r>
            <a:r>
              <a:rPr lang="de-DE" err="1"/>
              <a:t>statement</a:t>
            </a:r>
            <a:r>
              <a:rPr lang="de-DE"/>
              <a:t>”</a:t>
            </a:r>
          </a:p>
        </p:txBody>
      </p:sp>
      <p:sp>
        <p:nvSpPr>
          <p:cNvPr id="7" name="Textplatzhalter 6"/>
          <p:cNvSpPr>
            <a:spLocks noGrp="1"/>
          </p:cNvSpPr>
          <p:nvPr>
            <p:ph type="body" sz="quarter" idx="12" hasCustomPrompt="1"/>
          </p:nvPr>
        </p:nvSpPr>
        <p:spPr>
          <a:xfrm>
            <a:off x="0" y="8409221"/>
            <a:ext cx="24382413" cy="1123950"/>
          </a:xfrm>
        </p:spPr>
        <p:txBody>
          <a:bodyPr>
            <a:normAutofit/>
          </a:bodyPr>
          <a:lstStyle>
            <a:lvl1pPr marL="0" indent="0" algn="ctr">
              <a:buNone/>
              <a:defRPr sz="3500"/>
            </a:lvl1pPr>
          </a:lstStyle>
          <a:p>
            <a:pPr lvl="0"/>
            <a:r>
              <a:rPr lang="en-US"/>
              <a:t>The name of the quoted person, if needed</a:t>
            </a:r>
          </a:p>
        </p:txBody>
      </p:sp>
      <p:sp>
        <p:nvSpPr>
          <p:cNvPr id="2" name="Fußzeilenplatzhalter 1">
            <a:extLst>
              <a:ext uri="{FF2B5EF4-FFF2-40B4-BE49-F238E27FC236}">
                <a16:creationId xmlns:a16="http://schemas.microsoft.com/office/drawing/2014/main" id="{19843E33-14AE-4560-90FA-C4B9AEF8BACC}"/>
              </a:ext>
            </a:extLst>
          </p:cNvPr>
          <p:cNvSpPr>
            <a:spLocks noGrp="1"/>
          </p:cNvSpPr>
          <p:nvPr>
            <p:ph type="ftr" sz="quarter" idx="14"/>
          </p:nvPr>
        </p:nvSpPr>
        <p:spPr/>
        <p:txBody>
          <a:bodyPr/>
          <a:lstStyle/>
          <a:p>
            <a:r>
              <a:rPr lang="en-US"/>
              <a:t>Moving your media outlet forward| DW Akademie | Constructive Journalism Lab</a:t>
            </a:r>
            <a:endParaRPr lang="de-DE"/>
          </a:p>
        </p:txBody>
      </p:sp>
      <p:sp>
        <p:nvSpPr>
          <p:cNvPr id="3" name="Datumsplatzhalter 2">
            <a:extLst>
              <a:ext uri="{FF2B5EF4-FFF2-40B4-BE49-F238E27FC236}">
                <a16:creationId xmlns:a16="http://schemas.microsoft.com/office/drawing/2014/main" id="{C9B2BFFD-FFF0-481E-9B7D-14AA1D15EAC2}"/>
              </a:ext>
            </a:extLst>
          </p:cNvPr>
          <p:cNvSpPr>
            <a:spLocks noGrp="1"/>
          </p:cNvSpPr>
          <p:nvPr>
            <p:ph type="dt" sz="half" idx="15"/>
          </p:nvPr>
        </p:nvSpPr>
        <p:spPr/>
        <p:txBody>
          <a:bodyPr/>
          <a:lstStyle/>
          <a:p>
            <a:fld id="{335F41CF-B6DB-4E45-A8E3-E8BFABD743A7}"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827944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EAEDEF"/>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2"/>
          </p:nvPr>
        </p:nvSpPr>
        <p:spPr>
          <a:xfrm>
            <a:off x="4320000" y="2880000"/>
            <a:ext cx="18483918" cy="8701200"/>
          </a:xfrm>
        </p:spPr>
        <p:txBody>
          <a:bodyPr>
            <a:normAutofit/>
          </a:bodyPr>
          <a:lstStyle>
            <a:lvl1pPr marL="0" indent="0" rtl="0">
              <a:buNone/>
              <a:defRPr sz="6000">
                <a:solidFill>
                  <a:srgbClr val="5D676F"/>
                </a:solidFill>
              </a:defRPr>
            </a:lvl1pPr>
            <a:lvl2pPr marL="914354" indent="0" rtl="0">
              <a:buNone/>
              <a:defRPr sz="6000"/>
            </a:lvl2pPr>
            <a:lvl3pPr marL="1828709" indent="0" rtl="0">
              <a:buNone/>
              <a:defRPr sz="6000"/>
            </a:lvl3pPr>
            <a:lvl4pPr marL="2743063" indent="0" rtl="0">
              <a:buNone/>
              <a:defRPr sz="6000"/>
            </a:lvl4pPr>
            <a:lvl5pPr marL="3657417" indent="0" rtl="0">
              <a:buNone/>
              <a:defRPr sz="6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EA8A48C8-877F-4232-96C6-610E01B87F39}"/>
              </a:ext>
            </a:extLst>
          </p:cNvPr>
          <p:cNvSpPr>
            <a:spLocks noGrp="1"/>
          </p:cNvSpPr>
          <p:nvPr>
            <p:ph type="ftr" sz="quarter" idx="14"/>
          </p:nvPr>
        </p:nvSpPr>
        <p:spPr/>
        <p:txBody>
          <a:bodyPr/>
          <a:lstStyle/>
          <a:p>
            <a:r>
              <a:rPr lang="en-US"/>
              <a:t>Moving your media outlet forward| DW Akademie | Constructive Journalism Lab</a:t>
            </a:r>
            <a:endParaRPr lang="de-DE"/>
          </a:p>
        </p:txBody>
      </p:sp>
      <p:sp>
        <p:nvSpPr>
          <p:cNvPr id="3" name="Datumsplatzhalter 2">
            <a:extLst>
              <a:ext uri="{FF2B5EF4-FFF2-40B4-BE49-F238E27FC236}">
                <a16:creationId xmlns:a16="http://schemas.microsoft.com/office/drawing/2014/main" id="{ECED5CAE-3CC1-4F89-92ED-0839088D05C0}"/>
              </a:ext>
            </a:extLst>
          </p:cNvPr>
          <p:cNvSpPr>
            <a:spLocks noGrp="1"/>
          </p:cNvSpPr>
          <p:nvPr>
            <p:ph type="dt" sz="half" idx="15"/>
          </p:nvPr>
        </p:nvSpPr>
        <p:spPr/>
        <p:txBody>
          <a:bodyPr/>
          <a:lstStyle/>
          <a:p>
            <a:fld id="{E29D284D-B698-478D-8105-5BC7699A704F}"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Title </a:t>
            </a:r>
            <a:r>
              <a:rPr lang="de-DE" err="1"/>
              <a:t>of</a:t>
            </a:r>
            <a:r>
              <a:rPr lang="de-DE"/>
              <a:t> </a:t>
            </a:r>
            <a:r>
              <a:rPr lang="de-DE" err="1"/>
              <a:t>the</a:t>
            </a:r>
            <a:r>
              <a:rPr lang="de-DE"/>
              <a:t> </a:t>
            </a:r>
            <a:r>
              <a:rPr lang="de-DE" err="1"/>
              <a:t>chart</a:t>
            </a:r>
            <a:endParaRPr lang="de-DE"/>
          </a:p>
        </p:txBody>
      </p:sp>
      <p:sp>
        <p:nvSpPr>
          <p:cNvPr id="7" name="Bildplatzhalter 6"/>
          <p:cNvSpPr>
            <a:spLocks noGrp="1"/>
          </p:cNvSpPr>
          <p:nvPr>
            <p:ph type="pic" sz="quarter" idx="14" hasCustomPrompt="1"/>
          </p:nvPr>
        </p:nvSpPr>
        <p:spPr>
          <a:xfrm>
            <a:off x="720000" y="2862263"/>
            <a:ext cx="22595613" cy="9756775"/>
          </a:xfrm>
          <a:solidFill>
            <a:srgbClr val="D5DBE0"/>
          </a:solidFill>
        </p:spPr>
        <p:txBody>
          <a:bodyPr tIns="3204000"/>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baseline="0"/>
            </a:lvl1pPr>
          </a:lstStyle>
          <a:p>
            <a:r>
              <a:rPr lang="en-US"/>
              <a:t>Place the image in the area provided</a:t>
            </a:r>
          </a:p>
        </p:txBody>
      </p:sp>
      <p:sp>
        <p:nvSpPr>
          <p:cNvPr id="5" name="Fußzeilenplatzhalter 4">
            <a:extLst>
              <a:ext uri="{FF2B5EF4-FFF2-40B4-BE49-F238E27FC236}">
                <a16:creationId xmlns:a16="http://schemas.microsoft.com/office/drawing/2014/main" id="{53769F26-FEC1-4648-96B3-8F72A0CE05D8}"/>
              </a:ext>
            </a:extLst>
          </p:cNvPr>
          <p:cNvSpPr>
            <a:spLocks noGrp="1"/>
          </p:cNvSpPr>
          <p:nvPr>
            <p:ph type="ftr" sz="quarter" idx="15"/>
          </p:nvPr>
        </p:nvSpPr>
        <p:spPr/>
        <p:txBody>
          <a:bodyPr/>
          <a:lstStyle/>
          <a:p>
            <a:r>
              <a:rPr lang="en-US"/>
              <a:t>Moving your media outlet forward| DW Akademie | Constructive Journalism Lab</a:t>
            </a:r>
            <a:endParaRPr lang="de-DE"/>
          </a:p>
        </p:txBody>
      </p:sp>
      <p:sp>
        <p:nvSpPr>
          <p:cNvPr id="6" name="Datumsplatzhalter 5">
            <a:extLst>
              <a:ext uri="{FF2B5EF4-FFF2-40B4-BE49-F238E27FC236}">
                <a16:creationId xmlns:a16="http://schemas.microsoft.com/office/drawing/2014/main" id="{17D68A5E-6BEC-4F28-BC5B-91E8B190EDD3}"/>
              </a:ext>
            </a:extLst>
          </p:cNvPr>
          <p:cNvSpPr>
            <a:spLocks noGrp="1"/>
          </p:cNvSpPr>
          <p:nvPr>
            <p:ph type="dt" sz="half" idx="16"/>
          </p:nvPr>
        </p:nvSpPr>
        <p:spPr/>
        <p:txBody>
          <a:bodyPr/>
          <a:lstStyle/>
          <a:p>
            <a:fld id="{CC2C848C-F3A4-4E44-A479-368C7D415E96}"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1809502463"/>
      </p:ext>
    </p:extLst>
  </p:cSld>
  <p:clrMapOvr>
    <a:masterClrMapping/>
  </p:clrMapOvr>
  <p:extLst>
    <p:ext uri="{DCECCB84-F9BA-43D5-87BE-67443E8EF086}">
      <p15:sldGuideLst xmlns:p15="http://schemas.microsoft.com/office/powerpoint/2012/main">
        <p15:guide id="1" orient="horz" pos="794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hite headline">
    <p:spTree>
      <p:nvGrpSpPr>
        <p:cNvPr id="1" name=""/>
        <p:cNvGrpSpPr/>
        <p:nvPr/>
      </p:nvGrpSpPr>
      <p:grpSpPr>
        <a:xfrm>
          <a:off x="0" y="0"/>
          <a:ext cx="0" cy="0"/>
          <a:chOff x="0" y="0"/>
          <a:chExt cx="0" cy="0"/>
        </a:xfrm>
      </p:grpSpPr>
      <p:sp>
        <p:nvSpPr>
          <p:cNvPr id="5" name="Bildplatzhalter 6"/>
          <p:cNvSpPr>
            <a:spLocks noGrp="1"/>
          </p:cNvSpPr>
          <p:nvPr>
            <p:ph type="pic" sz="quarter" idx="14" hasCustomPrompt="1"/>
          </p:nvPr>
        </p:nvSpPr>
        <p:spPr>
          <a:xfrm>
            <a:off x="0" y="1"/>
            <a:ext cx="24382413" cy="12619038"/>
          </a:xfrm>
          <a:solidFill>
            <a:srgbClr val="D5DBE0"/>
          </a:solidFill>
        </p:spPr>
        <p:txBody>
          <a:bodyPr tIns="4680000"/>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a:lvl1pPr>
          </a:lstStyle>
          <a:p>
            <a:r>
              <a:rPr lang="en-US"/>
              <a:t>Place the image in the area provided</a:t>
            </a:r>
          </a:p>
        </p:txBody>
      </p:sp>
      <p:sp>
        <p:nvSpPr>
          <p:cNvPr id="2" name="Titel 1"/>
          <p:cNvSpPr>
            <a:spLocks noGrp="1"/>
          </p:cNvSpPr>
          <p:nvPr>
            <p:ph type="title" hasCustomPrompt="1"/>
          </p:nvPr>
        </p:nvSpPr>
        <p:spPr>
          <a:effectLst>
            <a:outerShdw blurRad="127000" algn="tl" rotWithShape="0">
              <a:prstClr val="black">
                <a:alpha val="37000"/>
              </a:prstClr>
            </a:outerShdw>
          </a:effectLst>
        </p:spPr>
        <p:txBody>
          <a:bodyPr/>
          <a:lstStyle>
            <a:lvl1pPr>
              <a:defRPr>
                <a:solidFill>
                  <a:schemeClr val="bg1"/>
                </a:solidFill>
              </a:defRPr>
            </a:lvl1pPr>
          </a:lstStyle>
          <a:p>
            <a:r>
              <a:rPr lang="de-DE"/>
              <a:t>Title </a:t>
            </a:r>
            <a:r>
              <a:rPr lang="de-DE" err="1"/>
              <a:t>of</a:t>
            </a:r>
            <a:r>
              <a:rPr lang="de-DE"/>
              <a:t> </a:t>
            </a:r>
            <a:r>
              <a:rPr lang="de-DE" err="1"/>
              <a:t>the</a:t>
            </a:r>
            <a:r>
              <a:rPr lang="de-DE"/>
              <a:t> </a:t>
            </a:r>
            <a:r>
              <a:rPr lang="de-DE" err="1"/>
              <a:t>chart</a:t>
            </a:r>
            <a:endParaRPr lang="de-DE"/>
          </a:p>
        </p:txBody>
      </p:sp>
      <p:sp>
        <p:nvSpPr>
          <p:cNvPr id="3" name="Fußzeilenplatzhalter 2">
            <a:extLst>
              <a:ext uri="{FF2B5EF4-FFF2-40B4-BE49-F238E27FC236}">
                <a16:creationId xmlns:a16="http://schemas.microsoft.com/office/drawing/2014/main" id="{3E000A86-D746-4DBD-B4BF-FBBA3558C321}"/>
              </a:ext>
            </a:extLst>
          </p:cNvPr>
          <p:cNvSpPr>
            <a:spLocks noGrp="1"/>
          </p:cNvSpPr>
          <p:nvPr>
            <p:ph type="ftr" sz="quarter" idx="15"/>
          </p:nvPr>
        </p:nvSpPr>
        <p:spPr/>
        <p:txBody>
          <a:bodyPr/>
          <a:lstStyle/>
          <a:p>
            <a:r>
              <a:rPr lang="en-US"/>
              <a:t>Moving your media outlet forward| DW Akademie | Constructive Journalism Lab</a:t>
            </a:r>
            <a:endParaRPr lang="de-DE"/>
          </a:p>
        </p:txBody>
      </p:sp>
      <p:sp>
        <p:nvSpPr>
          <p:cNvPr id="7" name="Datumsplatzhalter 6">
            <a:extLst>
              <a:ext uri="{FF2B5EF4-FFF2-40B4-BE49-F238E27FC236}">
                <a16:creationId xmlns:a16="http://schemas.microsoft.com/office/drawing/2014/main" id="{EFE9E732-FBCE-4CB9-B1CE-1D4855C32544}"/>
              </a:ext>
            </a:extLst>
          </p:cNvPr>
          <p:cNvSpPr>
            <a:spLocks noGrp="1"/>
          </p:cNvSpPr>
          <p:nvPr>
            <p:ph type="dt" sz="half" idx="16"/>
          </p:nvPr>
        </p:nvSpPr>
        <p:spPr/>
        <p:txBody>
          <a:bodyPr/>
          <a:lstStyle/>
          <a:p>
            <a:fld id="{E95ADC2A-D03E-4B4C-BB66-7AEEBC751438}"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1169176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DW darkblue headline">
    <p:spTree>
      <p:nvGrpSpPr>
        <p:cNvPr id="1" name=""/>
        <p:cNvGrpSpPr/>
        <p:nvPr/>
      </p:nvGrpSpPr>
      <p:grpSpPr>
        <a:xfrm>
          <a:off x="0" y="0"/>
          <a:ext cx="0" cy="0"/>
          <a:chOff x="0" y="0"/>
          <a:chExt cx="0" cy="0"/>
        </a:xfrm>
      </p:grpSpPr>
      <p:sp>
        <p:nvSpPr>
          <p:cNvPr id="5" name="Bildplatzhalter 6"/>
          <p:cNvSpPr>
            <a:spLocks noGrp="1"/>
          </p:cNvSpPr>
          <p:nvPr>
            <p:ph type="pic" sz="quarter" idx="14" hasCustomPrompt="1"/>
          </p:nvPr>
        </p:nvSpPr>
        <p:spPr>
          <a:xfrm>
            <a:off x="0" y="1"/>
            <a:ext cx="24382413" cy="12619038"/>
          </a:xfrm>
          <a:solidFill>
            <a:srgbClr val="D5DBE0"/>
          </a:solidFill>
        </p:spPr>
        <p:txBody>
          <a:bodyPr tIns="4680000"/>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a:lvl1pPr>
          </a:lstStyle>
          <a:p>
            <a:r>
              <a:rPr lang="en-US"/>
              <a:t>Place the image in the area provided</a:t>
            </a:r>
          </a:p>
        </p:txBody>
      </p:sp>
      <p:sp>
        <p:nvSpPr>
          <p:cNvPr id="2" name="Titel 1"/>
          <p:cNvSpPr>
            <a:spLocks noGrp="1"/>
          </p:cNvSpPr>
          <p:nvPr>
            <p:ph type="title" hasCustomPrompt="1"/>
          </p:nvPr>
        </p:nvSpPr>
        <p:spPr>
          <a:effectLst/>
        </p:spPr>
        <p:txBody>
          <a:bodyPr/>
          <a:lstStyle>
            <a:lvl1pPr>
              <a:defRPr>
                <a:solidFill>
                  <a:srgbClr val="003D6D"/>
                </a:solidFill>
              </a:defRPr>
            </a:lvl1pPr>
          </a:lstStyle>
          <a:p>
            <a:r>
              <a:rPr lang="de-DE"/>
              <a:t>Title </a:t>
            </a:r>
            <a:r>
              <a:rPr lang="de-DE" err="1"/>
              <a:t>of</a:t>
            </a:r>
            <a:r>
              <a:rPr lang="de-DE"/>
              <a:t> </a:t>
            </a:r>
            <a:r>
              <a:rPr lang="de-DE" err="1"/>
              <a:t>the</a:t>
            </a:r>
            <a:r>
              <a:rPr lang="de-DE"/>
              <a:t> </a:t>
            </a:r>
            <a:r>
              <a:rPr lang="de-DE" err="1"/>
              <a:t>chart</a:t>
            </a:r>
            <a:endParaRPr lang="de-DE"/>
          </a:p>
        </p:txBody>
      </p:sp>
      <p:sp>
        <p:nvSpPr>
          <p:cNvPr id="6" name="Fußzeilenplatzhalter 5">
            <a:extLst>
              <a:ext uri="{FF2B5EF4-FFF2-40B4-BE49-F238E27FC236}">
                <a16:creationId xmlns:a16="http://schemas.microsoft.com/office/drawing/2014/main" id="{52A075B1-7D96-4953-8CBC-65EB9DE139C3}"/>
              </a:ext>
            </a:extLst>
          </p:cNvPr>
          <p:cNvSpPr>
            <a:spLocks noGrp="1"/>
          </p:cNvSpPr>
          <p:nvPr>
            <p:ph type="ftr" sz="quarter" idx="15"/>
          </p:nvPr>
        </p:nvSpPr>
        <p:spPr/>
        <p:txBody>
          <a:bodyPr/>
          <a:lstStyle/>
          <a:p>
            <a:r>
              <a:rPr lang="en-US"/>
              <a:t>Moving your media outlet forward| DW Akademie | Constructive Journalism Lab</a:t>
            </a:r>
            <a:endParaRPr lang="de-DE"/>
          </a:p>
        </p:txBody>
      </p:sp>
      <p:sp>
        <p:nvSpPr>
          <p:cNvPr id="7" name="Datumsplatzhalter 6">
            <a:extLst>
              <a:ext uri="{FF2B5EF4-FFF2-40B4-BE49-F238E27FC236}">
                <a16:creationId xmlns:a16="http://schemas.microsoft.com/office/drawing/2014/main" id="{14FE043E-64E0-48F5-B5F9-261DA345EF1D}"/>
              </a:ext>
            </a:extLst>
          </p:cNvPr>
          <p:cNvSpPr>
            <a:spLocks noGrp="1"/>
          </p:cNvSpPr>
          <p:nvPr>
            <p:ph type="dt" sz="half" idx="16"/>
          </p:nvPr>
        </p:nvSpPr>
        <p:spPr/>
        <p:txBody>
          <a:bodyPr/>
          <a:lstStyle/>
          <a:p>
            <a:fld id="{E5F627B2-067E-4429-AAE6-9C1EEEBBB2F5}"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720001"/>
            <a:ext cx="22595543" cy="1167166"/>
          </a:xfrm>
          <a:prstGeom prst="rect">
            <a:avLst/>
          </a:prstGeom>
        </p:spPr>
        <p:txBody>
          <a:bodyPr vert="horz" lIns="91440" tIns="45720" rIns="91440" bIns="45720" rtlCol="0" anchor="t">
            <a:normAutofit/>
          </a:bodyPr>
          <a:lstStyle/>
          <a:p>
            <a:r>
              <a:rPr lang="de-DE"/>
              <a:t>Mastertitelformat bearbeiten</a:t>
            </a:r>
            <a:endParaRPr lang="en-US"/>
          </a:p>
        </p:txBody>
      </p:sp>
      <p:sp>
        <p:nvSpPr>
          <p:cNvPr id="3" name="Text Placeholder 2"/>
          <p:cNvSpPr>
            <a:spLocks noGrp="1"/>
          </p:cNvSpPr>
          <p:nvPr>
            <p:ph type="body" idx="1"/>
          </p:nvPr>
        </p:nvSpPr>
        <p:spPr>
          <a:xfrm>
            <a:off x="719999" y="2880000"/>
            <a:ext cx="22595544" cy="870267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18995065" y="12867669"/>
            <a:ext cx="4320479" cy="575282"/>
          </a:xfrm>
          <a:prstGeom prst="rect">
            <a:avLst/>
          </a:prstGeom>
        </p:spPr>
        <p:txBody>
          <a:bodyPr vert="horz" lIns="91440" tIns="45720" rIns="91440" bIns="45720" rtlCol="0" anchor="ctr"/>
          <a:lstStyle>
            <a:lvl1pPr algn="r">
              <a:defRPr sz="2000" b="0" i="0">
                <a:solidFill>
                  <a:srgbClr val="808A93"/>
                </a:solidFill>
                <a:latin typeface="Noto Sans" charset="0"/>
                <a:ea typeface="Noto Sans" charset="0"/>
                <a:cs typeface="Noto Sans" charset="0"/>
              </a:defRPr>
            </a:lvl1pPr>
          </a:lstStyle>
          <a:p>
            <a:fld id="{779F9986-A41E-44BD-B683-19F9ED758515}"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
        <p:nvSpPr>
          <p:cNvPr id="9" name="Date Placeholder 3"/>
          <p:cNvSpPr txBox="1">
            <a:spLocks/>
          </p:cNvSpPr>
          <p:nvPr/>
        </p:nvSpPr>
        <p:spPr>
          <a:xfrm>
            <a:off x="16494790" y="12867669"/>
            <a:ext cx="3497217" cy="420314"/>
          </a:xfrm>
          <a:prstGeom prst="rect">
            <a:avLst/>
          </a:prstGeom>
        </p:spPr>
        <p:txBody>
          <a:bodyPr vert="horz" lIns="91440" tIns="45720" rIns="91440" bIns="45720" rtlCol="0" anchor="ctr"/>
          <a:lstStyle>
            <a:defPPr>
              <a:defRPr lang="de-DE"/>
            </a:defPPr>
            <a:lvl1pPr marL="0" algn="r" defTabSz="1828709" rtl="0" eaLnBrk="1" latinLnBrk="0" hangingPunct="1">
              <a:defRPr sz="2400" b="0" i="0" kern="1200">
                <a:solidFill>
                  <a:srgbClr val="808A93"/>
                </a:solidFill>
                <a:latin typeface="Noto Sans" charset="0"/>
                <a:ea typeface="Noto Sans" charset="0"/>
                <a:cs typeface="Noto Sans" charset="0"/>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
        <p:nvSpPr>
          <p:cNvPr id="5" name="Fußzeilenplatzhalter 4">
            <a:extLst>
              <a:ext uri="{FF2B5EF4-FFF2-40B4-BE49-F238E27FC236}">
                <a16:creationId xmlns:a16="http://schemas.microsoft.com/office/drawing/2014/main" id="{8E119B94-0CF7-4115-9476-D1F6F1CF0CFE}"/>
              </a:ext>
            </a:extLst>
          </p:cNvPr>
          <p:cNvSpPr>
            <a:spLocks noGrp="1"/>
          </p:cNvSpPr>
          <p:nvPr>
            <p:ph type="ftr" sz="quarter" idx="3"/>
          </p:nvPr>
        </p:nvSpPr>
        <p:spPr>
          <a:xfrm>
            <a:off x="719999" y="12867668"/>
            <a:ext cx="14266591" cy="575282"/>
          </a:xfrm>
          <a:prstGeom prst="rect">
            <a:avLst/>
          </a:prstGeom>
        </p:spPr>
        <p:txBody>
          <a:bodyPr vert="horz" lIns="91440" tIns="45720" rIns="91440" bIns="45720" rtlCol="0" anchor="ctr"/>
          <a:lstStyle>
            <a:lvl1pPr algn="l">
              <a:defRPr sz="2000">
                <a:solidFill>
                  <a:srgbClr val="808A93"/>
                </a:solidFill>
              </a:defRPr>
            </a:lvl1pPr>
          </a:lstStyle>
          <a:p>
            <a:r>
              <a:rPr lang="en-US"/>
              <a:t>Moving your media outlet forward| DW Akademie | Constructive Journalism Lab</a:t>
            </a:r>
            <a:endParaRPr lang="de-DE"/>
          </a:p>
        </p:txBody>
      </p:sp>
    </p:spTree>
    <p:extLst>
      <p:ext uri="{BB962C8B-B14F-4D97-AF65-F5344CB8AC3E}">
        <p14:creationId xmlns:p14="http://schemas.microsoft.com/office/powerpoint/2010/main" val="2092787347"/>
      </p:ext>
    </p:extLst>
  </p:cSld>
  <p:clrMap bg1="lt1" tx1="dk1" bg2="lt2" tx2="dk2" accent1="accent1" accent2="accent2" accent3="accent3" accent4="accent4" accent5="accent5" accent6="accent6" hlink="hlink" folHlink="folHlink"/>
  <p:sldLayoutIdLst>
    <p:sldLayoutId id="2147483673" r:id="rId1"/>
    <p:sldLayoutId id="2147483661" r:id="rId2"/>
    <p:sldLayoutId id="2147483672" r:id="rId3"/>
    <p:sldLayoutId id="2147483674" r:id="rId4"/>
    <p:sldLayoutId id="2147483684" r:id="rId5"/>
    <p:sldLayoutId id="2147483683" r:id="rId6"/>
    <p:sldLayoutId id="2147483675" r:id="rId7"/>
    <p:sldLayoutId id="2147483676" r:id="rId8"/>
    <p:sldLayoutId id="2147483678" r:id="rId9"/>
    <p:sldLayoutId id="2147483677" r:id="rId10"/>
    <p:sldLayoutId id="2147483679" r:id="rId11"/>
    <p:sldLayoutId id="2147483680" r:id="rId12"/>
    <p:sldLayoutId id="2147483681" r:id="rId13"/>
    <p:sldLayoutId id="2147483682" r:id="rId14"/>
  </p:sldLayoutIdLst>
  <p:hf sldNum="0" hdr="0"/>
  <p:txStyles>
    <p:titleStyle>
      <a:lvl1pPr algn="l" defTabSz="1828709" rtl="0" eaLnBrk="1" latinLnBrk="0" hangingPunct="1">
        <a:lnSpc>
          <a:spcPts val="9100"/>
        </a:lnSpc>
        <a:spcBef>
          <a:spcPct val="0"/>
        </a:spcBef>
        <a:buNone/>
        <a:defRPr sz="7000" b="0" i="0" kern="1200">
          <a:solidFill>
            <a:srgbClr val="003D6D"/>
          </a:solidFill>
          <a:latin typeface="Georgia" pitchFamily="18" charset="0"/>
          <a:ea typeface="Georgia" pitchFamily="18" charset="0"/>
          <a:cs typeface="Georgia" pitchFamily="18" charset="0"/>
        </a:defRPr>
      </a:lvl1pPr>
    </p:titleStyle>
    <p:bodyStyle>
      <a:lvl1pPr marL="685800" indent="-685800" algn="l" defTabSz="1828709" rtl="0" eaLnBrk="1" latinLnBrk="0" hangingPunct="1">
        <a:lnSpc>
          <a:spcPct val="150000"/>
        </a:lnSpc>
        <a:spcBef>
          <a:spcPts val="2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1pPr>
      <a:lvl2pPr marL="1600154" indent="-6858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2pPr>
      <a:lvl3pPr marL="2400209"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3pPr>
      <a:lvl4pPr marL="3314563"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4pPr>
      <a:lvl5pPr marL="4228917"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0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720001"/>
            <a:ext cx="22595543" cy="1167166"/>
          </a:xfrm>
          <a:prstGeom prst="rect">
            <a:avLst/>
          </a:prstGeom>
        </p:spPr>
        <p:txBody>
          <a:bodyPr vert="horz" lIns="91440" tIns="45720" rIns="91440" bIns="45720" rtlCol="0" anchor="t">
            <a:normAutofit/>
          </a:bodyPr>
          <a:lstStyle/>
          <a:p>
            <a:r>
              <a:rPr lang="de-DE"/>
              <a:t>Mastertitelformat bearbeiten</a:t>
            </a:r>
            <a:endParaRPr lang="en-US"/>
          </a:p>
        </p:txBody>
      </p:sp>
      <p:sp>
        <p:nvSpPr>
          <p:cNvPr id="3" name="Text Placeholder 2"/>
          <p:cNvSpPr>
            <a:spLocks noGrp="1"/>
          </p:cNvSpPr>
          <p:nvPr>
            <p:ph type="body" idx="1"/>
          </p:nvPr>
        </p:nvSpPr>
        <p:spPr>
          <a:xfrm>
            <a:off x="719999" y="2880000"/>
            <a:ext cx="22595544" cy="870267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18995065" y="12867669"/>
            <a:ext cx="4320479" cy="575282"/>
          </a:xfrm>
          <a:prstGeom prst="rect">
            <a:avLst/>
          </a:prstGeom>
        </p:spPr>
        <p:txBody>
          <a:bodyPr vert="horz" lIns="91440" tIns="45720" rIns="91440" bIns="45720" rtlCol="0" anchor="ctr"/>
          <a:lstStyle>
            <a:lvl1pPr algn="r">
              <a:defRPr sz="2000" b="0" i="0">
                <a:solidFill>
                  <a:srgbClr val="808A93"/>
                </a:solidFill>
                <a:latin typeface="Noto Sans" charset="0"/>
                <a:ea typeface="Noto Sans" charset="0"/>
                <a:cs typeface="Noto Sans" charset="0"/>
              </a:defRPr>
            </a:lvl1pPr>
          </a:lstStyle>
          <a:p>
            <a:fld id="{C71F9B07-C35F-4FDD-B308-DA4B92AEB521}"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
        <p:nvSpPr>
          <p:cNvPr id="9" name="Date Placeholder 3"/>
          <p:cNvSpPr txBox="1">
            <a:spLocks/>
          </p:cNvSpPr>
          <p:nvPr/>
        </p:nvSpPr>
        <p:spPr>
          <a:xfrm>
            <a:off x="16494790" y="12867669"/>
            <a:ext cx="3497217" cy="420314"/>
          </a:xfrm>
          <a:prstGeom prst="rect">
            <a:avLst/>
          </a:prstGeom>
        </p:spPr>
        <p:txBody>
          <a:bodyPr vert="horz" lIns="91440" tIns="45720" rIns="91440" bIns="45720" rtlCol="0" anchor="ctr"/>
          <a:lstStyle>
            <a:defPPr>
              <a:defRPr lang="de-DE"/>
            </a:defPPr>
            <a:lvl1pPr marL="0" algn="r" defTabSz="1828709" rtl="0" eaLnBrk="1" latinLnBrk="0" hangingPunct="1">
              <a:defRPr sz="2400" b="0" i="0" kern="1200">
                <a:solidFill>
                  <a:srgbClr val="808A93"/>
                </a:solidFill>
                <a:latin typeface="Noto Sans" charset="0"/>
                <a:ea typeface="Noto Sans" charset="0"/>
                <a:cs typeface="Noto Sans" charset="0"/>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
        <p:nvSpPr>
          <p:cNvPr id="5" name="Fußzeilenplatzhalter 4">
            <a:extLst>
              <a:ext uri="{FF2B5EF4-FFF2-40B4-BE49-F238E27FC236}">
                <a16:creationId xmlns:a16="http://schemas.microsoft.com/office/drawing/2014/main" id="{8E119B94-0CF7-4115-9476-D1F6F1CF0CFE}"/>
              </a:ext>
            </a:extLst>
          </p:cNvPr>
          <p:cNvSpPr>
            <a:spLocks noGrp="1"/>
          </p:cNvSpPr>
          <p:nvPr>
            <p:ph type="ftr" sz="quarter" idx="3"/>
          </p:nvPr>
        </p:nvSpPr>
        <p:spPr>
          <a:xfrm>
            <a:off x="719999" y="12867668"/>
            <a:ext cx="14266591" cy="575282"/>
          </a:xfrm>
          <a:prstGeom prst="rect">
            <a:avLst/>
          </a:prstGeom>
        </p:spPr>
        <p:txBody>
          <a:bodyPr vert="horz" lIns="91440" tIns="45720" rIns="91440" bIns="45720" rtlCol="0" anchor="ctr"/>
          <a:lstStyle>
            <a:lvl1pPr algn="l">
              <a:defRPr sz="2000">
                <a:solidFill>
                  <a:srgbClr val="808A93"/>
                </a:solidFill>
              </a:defRPr>
            </a:lvl1pPr>
          </a:lstStyle>
          <a:p>
            <a:r>
              <a:rPr lang="en-US"/>
              <a:t>Moving your media outlet forward| DW Akademie | Constructive Journalism Lab</a:t>
            </a:r>
            <a:endParaRPr lang="de-DE"/>
          </a:p>
        </p:txBody>
      </p:sp>
    </p:spTree>
    <p:extLst>
      <p:ext uri="{BB962C8B-B14F-4D97-AF65-F5344CB8AC3E}">
        <p14:creationId xmlns:p14="http://schemas.microsoft.com/office/powerpoint/2010/main" val="209278734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hf sldNum="0" hdr="0"/>
  <p:txStyles>
    <p:titleStyle>
      <a:lvl1pPr algn="l" defTabSz="1828709" rtl="0" eaLnBrk="1" latinLnBrk="0" hangingPunct="1">
        <a:lnSpc>
          <a:spcPts val="9100"/>
        </a:lnSpc>
        <a:spcBef>
          <a:spcPct val="0"/>
        </a:spcBef>
        <a:buNone/>
        <a:defRPr sz="7000" b="0" i="0" kern="1200">
          <a:solidFill>
            <a:srgbClr val="003D6D"/>
          </a:solidFill>
          <a:latin typeface="Georgia" pitchFamily="18" charset="0"/>
          <a:ea typeface="Georgia" pitchFamily="18" charset="0"/>
          <a:cs typeface="Georgia" pitchFamily="18" charset="0"/>
        </a:defRPr>
      </a:lvl1pPr>
    </p:titleStyle>
    <p:bodyStyle>
      <a:lvl1pPr marL="685800" indent="-685800" algn="l" defTabSz="1828709" rtl="0" eaLnBrk="1" latinLnBrk="0" hangingPunct="1">
        <a:lnSpc>
          <a:spcPct val="150000"/>
        </a:lnSpc>
        <a:spcBef>
          <a:spcPts val="2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1pPr>
      <a:lvl2pPr marL="1600154" indent="-6858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2pPr>
      <a:lvl3pPr marL="2400209"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3pPr>
      <a:lvl4pPr marL="3314563"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4pPr>
      <a:lvl5pPr marL="4228917"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0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6CB471-CD41-430C-85DB-B61236AF2AED}"/>
              </a:ext>
            </a:extLst>
          </p:cNvPr>
          <p:cNvSpPr>
            <a:spLocks noGrp="1"/>
          </p:cNvSpPr>
          <p:nvPr>
            <p:ph type="ctrTitle"/>
          </p:nvPr>
        </p:nvSpPr>
        <p:spPr>
          <a:xfrm>
            <a:off x="938012" y="6615952"/>
            <a:ext cx="11431588" cy="2872835"/>
          </a:xfrm>
        </p:spPr>
        <p:txBody>
          <a:bodyPr/>
          <a:lstStyle/>
          <a:p>
            <a:r>
              <a:rPr lang="en-US"/>
              <a:t>Constructive Journalism</a:t>
            </a:r>
            <a:br>
              <a:rPr lang="en-US"/>
            </a:br>
            <a:r>
              <a:rPr lang="en-US">
                <a:solidFill>
                  <a:schemeClr val="bg1"/>
                </a:solidFill>
              </a:rPr>
              <a:t>Moving forward</a:t>
            </a:r>
            <a:endParaRPr lang="de-DE">
              <a:solidFill>
                <a:schemeClr val="bg1"/>
              </a:solidFill>
            </a:endParaRPr>
          </a:p>
        </p:txBody>
      </p:sp>
      <p:sp>
        <p:nvSpPr>
          <p:cNvPr id="3" name="Textplatzhalter 2">
            <a:extLst>
              <a:ext uri="{FF2B5EF4-FFF2-40B4-BE49-F238E27FC236}">
                <a16:creationId xmlns:a16="http://schemas.microsoft.com/office/drawing/2014/main" id="{F8EA7F1A-A20B-46F0-A344-F5B2547EC113}"/>
              </a:ext>
            </a:extLst>
          </p:cNvPr>
          <p:cNvSpPr>
            <a:spLocks noGrp="1"/>
          </p:cNvSpPr>
          <p:nvPr>
            <p:ph type="body" sz="quarter" idx="10"/>
          </p:nvPr>
        </p:nvSpPr>
        <p:spPr>
          <a:xfrm>
            <a:off x="938012" y="9730834"/>
            <a:ext cx="11431588" cy="1079347"/>
          </a:xfrm>
        </p:spPr>
        <p:txBody>
          <a:bodyPr/>
          <a:lstStyle/>
          <a:p>
            <a:r>
              <a:rPr lang="en-US">
                <a:latin typeface="Arial" panose="020B0604020202020204" pitchFamily="34" charset="0"/>
                <a:cs typeface="Arial" panose="020B0604020202020204" pitchFamily="34" charset="0"/>
              </a:rPr>
              <a:t>Strategies for your media outlet</a:t>
            </a:r>
            <a:endParaRPr lang="de-DE">
              <a:latin typeface="Arial" panose="020B0604020202020204" pitchFamily="34" charset="0"/>
              <a:cs typeface="Arial" panose="020B0604020202020204" pitchFamily="34" charset="0"/>
            </a:endParaRPr>
          </a:p>
        </p:txBody>
      </p:sp>
      <p:pic>
        <p:nvPicPr>
          <p:cNvPr id="7" name="Bildplatzhalter 6">
            <a:extLst>
              <a:ext uri="{FF2B5EF4-FFF2-40B4-BE49-F238E27FC236}">
                <a16:creationId xmlns:a16="http://schemas.microsoft.com/office/drawing/2014/main" id="{F2C24C08-DB06-1239-B871-6B7FAF39FF8A}"/>
              </a:ext>
            </a:extLst>
          </p:cNvPr>
          <p:cNvPicPr>
            <a:picLocks noGrp="1" noChangeAspect="1"/>
          </p:cNvPicPr>
          <p:nvPr>
            <p:ph type="pic" sz="quarter" idx="12"/>
          </p:nvPr>
        </p:nvPicPr>
        <p:blipFill>
          <a:blip r:embed="rId2"/>
          <a:srcRect l="3" r="3"/>
          <a:stretch>
            <a:fillRect/>
          </a:stretch>
        </p:blipFill>
        <p:spPr/>
      </p:pic>
    </p:spTree>
    <p:extLst>
      <p:ext uri="{BB962C8B-B14F-4D97-AF65-F5344CB8AC3E}">
        <p14:creationId xmlns:p14="http://schemas.microsoft.com/office/powerpoint/2010/main" val="2181474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734556F8-E194-4F5F-BA8C-AEE9CF5B1FE9}"/>
              </a:ext>
            </a:extLst>
          </p:cNvPr>
          <p:cNvSpPr>
            <a:spLocks noGrp="1"/>
          </p:cNvSpPr>
          <p:nvPr>
            <p:ph type="ftr" sz="quarter" idx="15"/>
          </p:nvPr>
        </p:nvSpPr>
        <p:spPr/>
        <p:txBody>
          <a:bodyPr/>
          <a:lstStyle/>
          <a:p>
            <a:r>
              <a:rPr lang="en-US"/>
              <a:t>Moving your media outlet forward| DW Akademie | Constructive Journalism Lab</a:t>
            </a:r>
            <a:endParaRPr lang="de-DE"/>
          </a:p>
        </p:txBody>
      </p:sp>
      <p:sp>
        <p:nvSpPr>
          <p:cNvPr id="7" name="Datumsplatzhalter 6">
            <a:extLst>
              <a:ext uri="{FF2B5EF4-FFF2-40B4-BE49-F238E27FC236}">
                <a16:creationId xmlns:a16="http://schemas.microsoft.com/office/drawing/2014/main" id="{5F27A4A8-041D-4505-91DE-0708B7C71AC6}"/>
              </a:ext>
            </a:extLst>
          </p:cNvPr>
          <p:cNvSpPr>
            <a:spLocks noGrp="1"/>
          </p:cNvSpPr>
          <p:nvPr>
            <p:ph type="dt" sz="half" idx="16"/>
          </p:nvPr>
        </p:nvSpPr>
        <p:spPr/>
        <p:txBody>
          <a:bodyPr/>
          <a:lstStyle/>
          <a:p>
            <a:fld id="{FD578F6E-3995-452C-8CA2-DB3CCE201A24}"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pic>
        <p:nvPicPr>
          <p:cNvPr id="8" name="Bildplatzhalter 7">
            <a:extLst>
              <a:ext uri="{FF2B5EF4-FFF2-40B4-BE49-F238E27FC236}">
                <a16:creationId xmlns:a16="http://schemas.microsoft.com/office/drawing/2014/main" id="{7560A3F5-E077-0DB7-2B66-149F1A56EC9E}"/>
              </a:ext>
            </a:extLst>
          </p:cNvPr>
          <p:cNvPicPr>
            <a:picLocks noGrp="1" noChangeAspect="1"/>
          </p:cNvPicPr>
          <p:nvPr>
            <p:ph type="pic" sz="quarter" idx="14"/>
          </p:nvPr>
        </p:nvPicPr>
        <p:blipFill>
          <a:blip r:embed="rId2"/>
          <a:srcRect t="16" b="16"/>
          <a:stretch>
            <a:fillRect/>
          </a:stretch>
        </p:blipFill>
        <p:spPr/>
      </p:pic>
      <p:sp>
        <p:nvSpPr>
          <p:cNvPr id="3" name="Titel 2"/>
          <p:cNvSpPr>
            <a:spLocks noGrp="1"/>
          </p:cNvSpPr>
          <p:nvPr>
            <p:ph type="title"/>
          </p:nvPr>
        </p:nvSpPr>
        <p:spPr/>
        <p:txBody>
          <a:bodyPr>
            <a:normAutofit/>
          </a:bodyPr>
          <a:lstStyle/>
          <a:p>
            <a:r>
              <a:rPr lang="en-US">
                <a:solidFill>
                  <a:schemeClr val="bg1"/>
                </a:solidFill>
              </a:rPr>
              <a:t>Impact on audience engagement and revenue</a:t>
            </a:r>
            <a:endParaRPr lang="de-DE">
              <a:solidFill>
                <a:schemeClr val="bg1"/>
              </a:solidFill>
            </a:endParaRPr>
          </a:p>
        </p:txBody>
      </p:sp>
    </p:spTree>
    <p:extLst>
      <p:ext uri="{BB962C8B-B14F-4D97-AF65-F5344CB8AC3E}">
        <p14:creationId xmlns:p14="http://schemas.microsoft.com/office/powerpoint/2010/main" val="2413708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0EF7F-EA4E-4753-BD3E-85069C4E1538}"/>
              </a:ext>
            </a:extLst>
          </p:cNvPr>
          <p:cNvSpPr>
            <a:spLocks noGrp="1"/>
          </p:cNvSpPr>
          <p:nvPr>
            <p:ph type="title"/>
          </p:nvPr>
        </p:nvSpPr>
        <p:spPr/>
        <p:txBody>
          <a:bodyPr/>
          <a:lstStyle/>
          <a:p>
            <a:r>
              <a:rPr lang="de-DE" err="1">
                <a:latin typeface="Georgia"/>
              </a:rPr>
              <a:t>What‘s</a:t>
            </a:r>
            <a:r>
              <a:rPr lang="de-DE">
                <a:latin typeface="Georgia"/>
              </a:rPr>
              <a:t> </a:t>
            </a:r>
            <a:r>
              <a:rPr lang="de-DE" err="1">
                <a:latin typeface="Georgia"/>
              </a:rPr>
              <a:t>the</a:t>
            </a:r>
            <a:r>
              <a:rPr lang="de-DE">
                <a:latin typeface="Georgia"/>
              </a:rPr>
              <a:t> </a:t>
            </a:r>
            <a:r>
              <a:rPr lang="de-DE" err="1">
                <a:latin typeface="Georgia"/>
              </a:rPr>
              <a:t>impact</a:t>
            </a:r>
            <a:r>
              <a:rPr lang="de-DE">
                <a:latin typeface="Georgia"/>
              </a:rPr>
              <a:t> on </a:t>
            </a:r>
            <a:r>
              <a:rPr lang="de-DE" err="1">
                <a:latin typeface="Georgia"/>
              </a:rPr>
              <a:t>audiences</a:t>
            </a:r>
            <a:r>
              <a:rPr lang="de-DE">
                <a:latin typeface="Georgia"/>
              </a:rPr>
              <a:t>? </a:t>
            </a:r>
          </a:p>
        </p:txBody>
      </p:sp>
      <p:sp>
        <p:nvSpPr>
          <p:cNvPr id="5" name="Datumsplatzhalter 4">
            <a:extLst>
              <a:ext uri="{FF2B5EF4-FFF2-40B4-BE49-F238E27FC236}">
                <a16:creationId xmlns:a16="http://schemas.microsoft.com/office/drawing/2014/main" id="{A4461FCA-8495-4D26-80EB-FBB4401E1936}"/>
              </a:ext>
            </a:extLst>
          </p:cNvPr>
          <p:cNvSpPr>
            <a:spLocks noGrp="1"/>
          </p:cNvSpPr>
          <p:nvPr>
            <p:ph type="dt" sz="half" idx="15"/>
          </p:nvPr>
        </p:nvSpPr>
        <p:spPr/>
        <p:txBody>
          <a:bodyPr/>
          <a:lstStyle/>
          <a:p>
            <a:fld id="{53AB8E05-916A-4D6D-BAAC-728EB5E8652F}" type="datetime4">
              <a:rPr lang="en-US" sz="2400" smtClean="0">
                <a:latin typeface="Arial" panose="020B0604020202020204" pitchFamily="34" charset="0"/>
                <a:ea typeface="DW Noto Sans" panose="020B0502040504020204" pitchFamily="34" charset="0"/>
                <a:cs typeface="Arial" panose="020B0604020202020204" pitchFamily="34" charset="0"/>
              </a:rPr>
              <a:t>April 16, 2023</a:t>
            </a:fld>
            <a:endParaRPr lang="de-DE" sz="2400">
              <a:latin typeface="Arial" panose="020B0604020202020204" pitchFamily="34" charset="0"/>
              <a:ea typeface="DW Noto Sans" panose="020B0502040504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25BAD5C1-76DA-61A9-2270-3C058590C2E3}"/>
              </a:ext>
            </a:extLst>
          </p:cNvPr>
          <p:cNvSpPr>
            <a:spLocks noGrp="1"/>
          </p:cNvSpPr>
          <p:nvPr>
            <p:ph type="ftr" sz="quarter" idx="14"/>
          </p:nvPr>
        </p:nvSpPr>
        <p:spPr>
          <a:xfrm>
            <a:off x="985469" y="12867669"/>
            <a:ext cx="14266591" cy="575282"/>
          </a:xfrm>
        </p:spPr>
        <p:txBody>
          <a:bodyPr/>
          <a:lstStyle/>
          <a:p>
            <a:r>
              <a:rPr lang="en-US"/>
              <a:t>Moving your media outlet forward| DW Akademie | Constructive Journalism Lab</a:t>
            </a:r>
            <a:endParaRPr lang="de-DE"/>
          </a:p>
        </p:txBody>
      </p:sp>
      <p:sp>
        <p:nvSpPr>
          <p:cNvPr id="7" name="Textplatzhalter 6">
            <a:extLst>
              <a:ext uri="{FF2B5EF4-FFF2-40B4-BE49-F238E27FC236}">
                <a16:creationId xmlns:a16="http://schemas.microsoft.com/office/drawing/2014/main" id="{1D4CA8F6-6C03-2883-FE74-C15221032683}"/>
              </a:ext>
            </a:extLst>
          </p:cNvPr>
          <p:cNvSpPr>
            <a:spLocks noGrp="1"/>
          </p:cNvSpPr>
          <p:nvPr>
            <p:ph type="body" sz="quarter" idx="12"/>
          </p:nvPr>
        </p:nvSpPr>
        <p:spPr>
          <a:xfrm>
            <a:off x="720725" y="2880000"/>
            <a:ext cx="22597200" cy="9200063"/>
          </a:xfrm>
        </p:spPr>
        <p:txBody>
          <a:bodyPr>
            <a:normAutofit fontScale="92500"/>
          </a:bodyPr>
          <a:lstStyle/>
          <a:p>
            <a:r>
              <a:rPr lang="de-DE" sz="4800">
                <a:latin typeface="Arial" panose="020B0604020202020204" pitchFamily="34" charset="0"/>
                <a:cs typeface="Arial" panose="020B0604020202020204" pitchFamily="34" charset="0"/>
              </a:rPr>
              <a:t>Media </a:t>
            </a:r>
            <a:r>
              <a:rPr lang="de-DE" sz="4800" err="1">
                <a:latin typeface="Arial" panose="020B0604020202020204" pitchFamily="34" charset="0"/>
                <a:cs typeface="Arial" panose="020B0604020202020204" pitchFamily="34" charset="0"/>
              </a:rPr>
              <a:t>users</a:t>
            </a:r>
            <a:r>
              <a:rPr lang="de-DE" sz="4800">
                <a:latin typeface="Arial" panose="020B0604020202020204" pitchFamily="34" charset="0"/>
                <a:cs typeface="Arial" panose="020B0604020202020204" pitchFamily="34" charset="0"/>
              </a:rPr>
              <a:t> </a:t>
            </a:r>
            <a:r>
              <a:rPr lang="de-DE" sz="4800" err="1">
                <a:latin typeface="Arial" panose="020B0604020202020204" pitchFamily="34" charset="0"/>
                <a:cs typeface="Arial" panose="020B0604020202020204" pitchFamily="34" charset="0"/>
              </a:rPr>
              <a:t>judge</a:t>
            </a:r>
            <a:r>
              <a:rPr lang="de-DE" sz="4800">
                <a:latin typeface="Arial" panose="020B0604020202020204" pitchFamily="34" charset="0"/>
                <a:cs typeface="Arial" panose="020B0604020202020204" pitchFamily="34" charset="0"/>
              </a:rPr>
              <a:t> </a:t>
            </a:r>
            <a:r>
              <a:rPr lang="de-DE" sz="4800" err="1">
                <a:latin typeface="Arial" panose="020B0604020202020204" pitchFamily="34" charset="0"/>
                <a:cs typeface="Arial" panose="020B0604020202020204" pitchFamily="34" charset="0"/>
              </a:rPr>
              <a:t>quality</a:t>
            </a:r>
            <a:r>
              <a:rPr lang="de-DE" sz="4800">
                <a:latin typeface="Arial" panose="020B0604020202020204" pitchFamily="34" charset="0"/>
                <a:cs typeface="Arial" panose="020B0604020202020204" pitchFamily="34" charset="0"/>
              </a:rPr>
              <a:t> </a:t>
            </a:r>
            <a:r>
              <a:rPr lang="de-DE" sz="4800" err="1">
                <a:latin typeface="Arial" panose="020B0604020202020204" pitchFamily="34" charset="0"/>
                <a:cs typeface="Arial" panose="020B0604020202020204" pitchFamily="34" charset="0"/>
              </a:rPr>
              <a:t>of</a:t>
            </a:r>
            <a:r>
              <a:rPr lang="de-DE" sz="4800">
                <a:latin typeface="Arial" panose="020B0604020202020204" pitchFamily="34" charset="0"/>
                <a:cs typeface="Arial" panose="020B0604020202020204" pitchFamily="34" charset="0"/>
              </a:rPr>
              <a:t> </a:t>
            </a:r>
            <a:r>
              <a:rPr lang="de-DE" sz="4800" err="1">
                <a:latin typeface="Arial" panose="020B0604020202020204" pitchFamily="34" charset="0"/>
                <a:cs typeface="Arial" panose="020B0604020202020204" pitchFamily="34" charset="0"/>
              </a:rPr>
              <a:t>constructive</a:t>
            </a:r>
            <a:r>
              <a:rPr lang="de-DE" sz="4800">
                <a:latin typeface="Arial" panose="020B0604020202020204" pitchFamily="34" charset="0"/>
                <a:cs typeface="Arial" panose="020B0604020202020204" pitchFamily="34" charset="0"/>
              </a:rPr>
              <a:t> </a:t>
            </a:r>
            <a:r>
              <a:rPr lang="de-DE" sz="4800" err="1">
                <a:latin typeface="Arial" panose="020B0604020202020204" pitchFamily="34" charset="0"/>
                <a:cs typeface="Arial" panose="020B0604020202020204" pitchFamily="34" charset="0"/>
              </a:rPr>
              <a:t>stories</a:t>
            </a:r>
            <a:r>
              <a:rPr lang="de-DE" sz="4800">
                <a:latin typeface="Arial" panose="020B0604020202020204" pitchFamily="34" charset="0"/>
                <a:cs typeface="Arial" panose="020B0604020202020204" pitchFamily="34" charset="0"/>
              </a:rPr>
              <a:t> </a:t>
            </a:r>
            <a:r>
              <a:rPr lang="de-DE" sz="4800" err="1">
                <a:latin typeface="Arial" panose="020B0604020202020204" pitchFamily="34" charset="0"/>
                <a:cs typeface="Arial" panose="020B0604020202020204" pitchFamily="34" charset="0"/>
              </a:rPr>
              <a:t>higher</a:t>
            </a:r>
            <a:r>
              <a:rPr lang="de-DE" sz="4800">
                <a:latin typeface="Arial" panose="020B0604020202020204" pitchFamily="34" charset="0"/>
                <a:cs typeface="Arial" panose="020B0604020202020204" pitchFamily="34" charset="0"/>
              </a:rPr>
              <a:t>.</a:t>
            </a:r>
          </a:p>
          <a:p>
            <a:r>
              <a:rPr lang="de-DE" sz="4800" err="1">
                <a:latin typeface="Arial" panose="020B0604020202020204" pitchFamily="34" charset="0"/>
                <a:cs typeface="Arial" panose="020B0604020202020204" pitchFamily="34" charset="0"/>
              </a:rPr>
              <a:t>They</a:t>
            </a:r>
            <a:r>
              <a:rPr lang="de-DE" sz="4800">
                <a:latin typeface="Arial" panose="020B0604020202020204" pitchFamily="34" charset="0"/>
                <a:cs typeface="Arial" panose="020B0604020202020204" pitchFamily="34" charset="0"/>
              </a:rPr>
              <a:t> </a:t>
            </a:r>
            <a:r>
              <a:rPr lang="de-DE" sz="4800" err="1">
                <a:latin typeface="Arial" panose="020B0604020202020204" pitchFamily="34" charset="0"/>
                <a:cs typeface="Arial" panose="020B0604020202020204" pitchFamily="34" charset="0"/>
              </a:rPr>
              <a:t>are</a:t>
            </a:r>
            <a:r>
              <a:rPr lang="de-DE" sz="4800">
                <a:latin typeface="Arial" panose="020B0604020202020204" pitchFamily="34" charset="0"/>
                <a:cs typeface="Arial" panose="020B0604020202020204" pitchFamily="34" charset="0"/>
              </a:rPr>
              <a:t> </a:t>
            </a:r>
            <a:r>
              <a:rPr lang="de-DE" sz="4800" err="1">
                <a:latin typeface="Arial" panose="020B0604020202020204" pitchFamily="34" charset="0"/>
                <a:cs typeface="Arial" panose="020B0604020202020204" pitchFamily="34" charset="0"/>
              </a:rPr>
              <a:t>more</a:t>
            </a:r>
            <a:r>
              <a:rPr lang="de-DE" sz="4800">
                <a:latin typeface="Arial" panose="020B0604020202020204" pitchFamily="34" charset="0"/>
                <a:cs typeface="Arial" panose="020B0604020202020204" pitchFamily="34" charset="0"/>
              </a:rPr>
              <a:t> </a:t>
            </a:r>
            <a:r>
              <a:rPr lang="de-DE" sz="4800" err="1">
                <a:latin typeface="Arial" panose="020B0604020202020204" pitchFamily="34" charset="0"/>
                <a:cs typeface="Arial" panose="020B0604020202020204" pitchFamily="34" charset="0"/>
              </a:rPr>
              <a:t>likely</a:t>
            </a:r>
            <a:r>
              <a:rPr lang="de-DE" sz="4800">
                <a:latin typeface="Arial" panose="020B0604020202020204" pitchFamily="34" charset="0"/>
                <a:cs typeface="Arial" panose="020B0604020202020204" pitchFamily="34" charset="0"/>
              </a:rPr>
              <a:t> </a:t>
            </a:r>
            <a:r>
              <a:rPr lang="de-DE" sz="4800" err="1">
                <a:latin typeface="Arial" panose="020B0604020202020204" pitchFamily="34" charset="0"/>
                <a:cs typeface="Arial" panose="020B0604020202020204" pitchFamily="34" charset="0"/>
              </a:rPr>
              <a:t>to</a:t>
            </a:r>
            <a:r>
              <a:rPr lang="de-DE" sz="4800">
                <a:latin typeface="Arial" panose="020B0604020202020204" pitchFamily="34" charset="0"/>
                <a:cs typeface="Arial" panose="020B0604020202020204" pitchFamily="34" charset="0"/>
              </a:rPr>
              <a:t> „like“ and </a:t>
            </a:r>
            <a:r>
              <a:rPr lang="de-DE" sz="4800" err="1">
                <a:latin typeface="Arial" panose="020B0604020202020204" pitchFamily="34" charset="0"/>
                <a:cs typeface="Arial" panose="020B0604020202020204" pitchFamily="34" charset="0"/>
              </a:rPr>
              <a:t>share</a:t>
            </a:r>
            <a:r>
              <a:rPr lang="de-DE" sz="4800">
                <a:latin typeface="Arial" panose="020B0604020202020204" pitchFamily="34" charset="0"/>
                <a:cs typeface="Arial" panose="020B0604020202020204" pitchFamily="34" charset="0"/>
              </a:rPr>
              <a:t> </a:t>
            </a:r>
            <a:r>
              <a:rPr lang="de-DE" sz="4800" err="1">
                <a:latin typeface="Arial" panose="020B0604020202020204" pitchFamily="34" charset="0"/>
                <a:cs typeface="Arial" panose="020B0604020202020204" pitchFamily="34" charset="0"/>
              </a:rPr>
              <a:t>them</a:t>
            </a:r>
            <a:r>
              <a:rPr lang="de-DE" sz="4800">
                <a:latin typeface="Arial" panose="020B0604020202020204" pitchFamily="34" charset="0"/>
                <a:cs typeface="Arial" panose="020B0604020202020204" pitchFamily="34" charset="0"/>
              </a:rPr>
              <a:t> on social </a:t>
            </a:r>
            <a:r>
              <a:rPr lang="de-DE" sz="4800" err="1">
                <a:latin typeface="Arial" panose="020B0604020202020204" pitchFamily="34" charset="0"/>
                <a:cs typeface="Arial" panose="020B0604020202020204" pitchFamily="34" charset="0"/>
              </a:rPr>
              <a:t>media</a:t>
            </a:r>
            <a:r>
              <a:rPr lang="de-DE" sz="4800">
                <a:latin typeface="Arial" panose="020B0604020202020204" pitchFamily="34" charset="0"/>
                <a:cs typeface="Arial" panose="020B0604020202020204" pitchFamily="34" charset="0"/>
              </a:rPr>
              <a:t>. </a:t>
            </a:r>
          </a:p>
          <a:p>
            <a:r>
              <a:rPr lang="de-DE" sz="4800" err="1">
                <a:latin typeface="Arial" panose="020B0604020202020204" pitchFamily="34" charset="0"/>
                <a:cs typeface="Arial" panose="020B0604020202020204" pitchFamily="34" charset="0"/>
              </a:rPr>
              <a:t>Constructive</a:t>
            </a:r>
            <a:r>
              <a:rPr lang="de-DE" sz="4800">
                <a:latin typeface="Arial" panose="020B0604020202020204" pitchFamily="34" charset="0"/>
                <a:cs typeface="Arial" panose="020B0604020202020204" pitchFamily="34" charset="0"/>
              </a:rPr>
              <a:t> </a:t>
            </a:r>
            <a:r>
              <a:rPr lang="de-DE" sz="4800" err="1">
                <a:latin typeface="Arial" panose="020B0604020202020204" pitchFamily="34" charset="0"/>
                <a:cs typeface="Arial" panose="020B0604020202020204" pitchFamily="34" charset="0"/>
              </a:rPr>
              <a:t>reports</a:t>
            </a:r>
            <a:r>
              <a:rPr lang="de-DE" sz="4800">
                <a:latin typeface="Arial" panose="020B0604020202020204" pitchFamily="34" charset="0"/>
                <a:cs typeface="Arial" panose="020B0604020202020204" pitchFamily="34" charset="0"/>
              </a:rPr>
              <a:t> boost positive </a:t>
            </a:r>
            <a:r>
              <a:rPr lang="de-DE" sz="4800" err="1">
                <a:latin typeface="Arial" panose="020B0604020202020204" pitchFamily="34" charset="0"/>
                <a:cs typeface="Arial" panose="020B0604020202020204" pitchFamily="34" charset="0"/>
              </a:rPr>
              <a:t>feelings</a:t>
            </a:r>
            <a:r>
              <a:rPr lang="de-DE" sz="4800">
                <a:latin typeface="Arial" panose="020B0604020202020204" pitchFamily="34" charset="0"/>
                <a:cs typeface="Arial" panose="020B0604020202020204" pitchFamily="34" charset="0"/>
              </a:rPr>
              <a:t>. </a:t>
            </a:r>
          </a:p>
          <a:p>
            <a:r>
              <a:rPr lang="de-DE" sz="4800" err="1">
                <a:latin typeface="Arial" panose="020B0604020202020204" pitchFamily="34" charset="0"/>
                <a:cs typeface="Arial" panose="020B0604020202020204" pitchFamily="34" charset="0"/>
              </a:rPr>
              <a:t>They</a:t>
            </a:r>
            <a:r>
              <a:rPr lang="de-DE" sz="4800">
                <a:latin typeface="Arial" panose="020B0604020202020204" pitchFamily="34" charset="0"/>
                <a:cs typeface="Arial" panose="020B0604020202020204" pitchFamily="34" charset="0"/>
              </a:rPr>
              <a:t> </a:t>
            </a:r>
            <a:r>
              <a:rPr lang="de-DE" sz="4800" err="1">
                <a:latin typeface="Arial" panose="020B0604020202020204" pitchFamily="34" charset="0"/>
                <a:cs typeface="Arial" panose="020B0604020202020204" pitchFamily="34" charset="0"/>
              </a:rPr>
              <a:t>increase</a:t>
            </a:r>
            <a:r>
              <a:rPr lang="de-DE" sz="4800">
                <a:latin typeface="Arial" panose="020B0604020202020204" pitchFamily="34" charset="0"/>
                <a:cs typeface="Arial" panose="020B0604020202020204" pitchFamily="34" charset="0"/>
              </a:rPr>
              <a:t> </a:t>
            </a:r>
            <a:r>
              <a:rPr lang="de-DE" sz="4800" err="1">
                <a:latin typeface="Arial" panose="020B0604020202020204" pitchFamily="34" charset="0"/>
                <a:cs typeface="Arial" panose="020B0604020202020204" pitchFamily="34" charset="0"/>
              </a:rPr>
              <a:t>people‘s</a:t>
            </a:r>
            <a:r>
              <a:rPr lang="de-DE" sz="4800">
                <a:latin typeface="Arial" panose="020B0604020202020204" pitchFamily="34" charset="0"/>
                <a:cs typeface="Arial" panose="020B0604020202020204" pitchFamily="34" charset="0"/>
              </a:rPr>
              <a:t> </a:t>
            </a:r>
            <a:r>
              <a:rPr lang="de-DE" sz="4800" err="1">
                <a:latin typeface="Arial" panose="020B0604020202020204" pitchFamily="34" charset="0"/>
                <a:cs typeface="Arial" panose="020B0604020202020204" pitchFamily="34" charset="0"/>
              </a:rPr>
              <a:t>interest</a:t>
            </a:r>
            <a:r>
              <a:rPr lang="de-DE" sz="4800">
                <a:latin typeface="Arial" panose="020B0604020202020204" pitchFamily="34" charset="0"/>
                <a:cs typeface="Arial" panose="020B0604020202020204" pitchFamily="34" charset="0"/>
              </a:rPr>
              <a:t> and </a:t>
            </a:r>
            <a:r>
              <a:rPr lang="de-DE" sz="4800" err="1">
                <a:latin typeface="Arial" panose="020B0604020202020204" pitchFamily="34" charset="0"/>
                <a:cs typeface="Arial" panose="020B0604020202020204" pitchFamily="34" charset="0"/>
              </a:rPr>
              <a:t>knowledge</a:t>
            </a:r>
            <a:r>
              <a:rPr lang="de-DE" sz="4800">
                <a:latin typeface="Arial" panose="020B0604020202020204" pitchFamily="34" charset="0"/>
                <a:cs typeface="Arial" panose="020B0604020202020204" pitchFamily="34" charset="0"/>
              </a:rPr>
              <a:t> and </a:t>
            </a:r>
            <a:r>
              <a:rPr lang="de-DE" sz="4800" err="1">
                <a:latin typeface="Arial" panose="020B0604020202020204" pitchFamily="34" charset="0"/>
                <a:cs typeface="Arial" panose="020B0604020202020204" pitchFamily="34" charset="0"/>
              </a:rPr>
              <a:t>intentions</a:t>
            </a:r>
            <a:r>
              <a:rPr lang="de-DE" sz="4800">
                <a:latin typeface="Arial" panose="020B0604020202020204" pitchFamily="34" charset="0"/>
                <a:cs typeface="Arial" panose="020B0604020202020204" pitchFamily="34" charset="0"/>
              </a:rPr>
              <a:t> </a:t>
            </a:r>
            <a:r>
              <a:rPr lang="de-DE" sz="4800" err="1">
                <a:latin typeface="Arial" panose="020B0604020202020204" pitchFamily="34" charset="0"/>
                <a:cs typeface="Arial" panose="020B0604020202020204" pitchFamily="34" charset="0"/>
              </a:rPr>
              <a:t>to</a:t>
            </a:r>
            <a:r>
              <a:rPr lang="de-DE" sz="4800">
                <a:latin typeface="Arial" panose="020B0604020202020204" pitchFamily="34" charset="0"/>
                <a:cs typeface="Arial" panose="020B0604020202020204" pitchFamily="34" charset="0"/>
              </a:rPr>
              <a:t> </a:t>
            </a:r>
            <a:r>
              <a:rPr lang="de-DE" sz="4800" err="1">
                <a:latin typeface="Arial" panose="020B0604020202020204" pitchFamily="34" charset="0"/>
                <a:cs typeface="Arial" panose="020B0604020202020204" pitchFamily="34" charset="0"/>
              </a:rPr>
              <a:t>read</a:t>
            </a:r>
            <a:r>
              <a:rPr lang="de-DE" sz="4800">
                <a:latin typeface="Arial" panose="020B0604020202020204" pitchFamily="34" charset="0"/>
                <a:cs typeface="Arial" panose="020B0604020202020204" pitchFamily="34" charset="0"/>
              </a:rPr>
              <a:t> </a:t>
            </a:r>
            <a:r>
              <a:rPr lang="de-DE" sz="4800" err="1">
                <a:latin typeface="Arial" panose="020B0604020202020204" pitchFamily="34" charset="0"/>
                <a:cs typeface="Arial" panose="020B0604020202020204" pitchFamily="34" charset="0"/>
              </a:rPr>
              <a:t>more</a:t>
            </a:r>
            <a:r>
              <a:rPr lang="de-DE" sz="4800">
                <a:latin typeface="Arial" panose="020B0604020202020204" pitchFamily="34" charset="0"/>
                <a:cs typeface="Arial" panose="020B0604020202020204" pitchFamily="34" charset="0"/>
              </a:rPr>
              <a:t> </a:t>
            </a:r>
            <a:r>
              <a:rPr lang="de-DE" sz="4800" err="1">
                <a:latin typeface="Arial" panose="020B0604020202020204" pitchFamily="34" charset="0"/>
                <a:cs typeface="Arial" panose="020B0604020202020204" pitchFamily="34" charset="0"/>
              </a:rPr>
              <a:t>about</a:t>
            </a:r>
            <a:r>
              <a:rPr lang="de-DE" sz="4800">
                <a:latin typeface="Arial" panose="020B0604020202020204" pitchFamily="34" charset="0"/>
                <a:cs typeface="Arial" panose="020B0604020202020204" pitchFamily="34" charset="0"/>
              </a:rPr>
              <a:t> </a:t>
            </a:r>
            <a:r>
              <a:rPr lang="de-DE" sz="4800" err="1">
                <a:latin typeface="Arial" panose="020B0604020202020204" pitchFamily="34" charset="0"/>
                <a:cs typeface="Arial" panose="020B0604020202020204" pitchFamily="34" charset="0"/>
              </a:rPr>
              <a:t>the</a:t>
            </a:r>
            <a:r>
              <a:rPr lang="de-DE" sz="4800">
                <a:latin typeface="Arial" panose="020B0604020202020204" pitchFamily="34" charset="0"/>
                <a:cs typeface="Arial" panose="020B0604020202020204" pitchFamily="34" charset="0"/>
              </a:rPr>
              <a:t> </a:t>
            </a:r>
            <a:r>
              <a:rPr lang="de-DE" sz="4800" err="1">
                <a:latin typeface="Arial" panose="020B0604020202020204" pitchFamily="34" charset="0"/>
                <a:cs typeface="Arial" panose="020B0604020202020204" pitchFamily="34" charset="0"/>
              </a:rPr>
              <a:t>issue</a:t>
            </a:r>
            <a:r>
              <a:rPr lang="de-DE" sz="4800">
                <a:latin typeface="Arial" panose="020B0604020202020204" pitchFamily="34" charset="0"/>
                <a:cs typeface="Arial" panose="020B0604020202020204" pitchFamily="34" charset="0"/>
              </a:rPr>
              <a:t>.</a:t>
            </a:r>
          </a:p>
          <a:p>
            <a:r>
              <a:rPr lang="de-DE" sz="4800" err="1">
                <a:latin typeface="Arial" panose="020B0604020202020204" pitchFamily="34" charset="0"/>
                <a:cs typeface="Arial" panose="020B0604020202020204" pitchFamily="34" charset="0"/>
              </a:rPr>
              <a:t>They</a:t>
            </a:r>
            <a:r>
              <a:rPr lang="de-DE" sz="4800">
                <a:latin typeface="Arial" panose="020B0604020202020204" pitchFamily="34" charset="0"/>
                <a:cs typeface="Arial" panose="020B0604020202020204" pitchFamily="34" charset="0"/>
              </a:rPr>
              <a:t> </a:t>
            </a:r>
            <a:r>
              <a:rPr lang="de-DE" sz="4800" err="1">
                <a:latin typeface="Arial" panose="020B0604020202020204" pitchFamily="34" charset="0"/>
                <a:cs typeface="Arial" panose="020B0604020202020204" pitchFamily="34" charset="0"/>
              </a:rPr>
              <a:t>lead</a:t>
            </a:r>
            <a:r>
              <a:rPr lang="de-DE" sz="4800">
                <a:latin typeface="Arial" panose="020B0604020202020204" pitchFamily="34" charset="0"/>
                <a:cs typeface="Arial" panose="020B0604020202020204" pitchFamily="34" charset="0"/>
              </a:rPr>
              <a:t> </a:t>
            </a:r>
            <a:r>
              <a:rPr lang="de-DE" sz="4800" err="1">
                <a:latin typeface="Arial" panose="020B0604020202020204" pitchFamily="34" charset="0"/>
                <a:cs typeface="Arial" panose="020B0604020202020204" pitchFamily="34" charset="0"/>
              </a:rPr>
              <a:t>media</a:t>
            </a:r>
            <a:r>
              <a:rPr lang="de-DE" sz="4800">
                <a:latin typeface="Arial" panose="020B0604020202020204" pitchFamily="34" charset="0"/>
                <a:cs typeface="Arial" panose="020B0604020202020204" pitchFamily="34" charset="0"/>
              </a:rPr>
              <a:t> </a:t>
            </a:r>
            <a:r>
              <a:rPr lang="de-DE" sz="4800" err="1">
                <a:latin typeface="Arial" panose="020B0604020202020204" pitchFamily="34" charset="0"/>
                <a:cs typeface="Arial" panose="020B0604020202020204" pitchFamily="34" charset="0"/>
              </a:rPr>
              <a:t>consumers</a:t>
            </a:r>
            <a:r>
              <a:rPr lang="de-DE" sz="4800">
                <a:latin typeface="Arial" panose="020B0604020202020204" pitchFamily="34" charset="0"/>
                <a:cs typeface="Arial" panose="020B0604020202020204" pitchFamily="34" charset="0"/>
              </a:rPr>
              <a:t> </a:t>
            </a:r>
            <a:r>
              <a:rPr lang="de-DE" sz="4800" err="1">
                <a:latin typeface="Arial" panose="020B0604020202020204" pitchFamily="34" charset="0"/>
                <a:cs typeface="Arial" panose="020B0604020202020204" pitchFamily="34" charset="0"/>
              </a:rPr>
              <a:t>to</a:t>
            </a:r>
            <a:r>
              <a:rPr lang="de-DE" sz="4800">
                <a:latin typeface="Arial" panose="020B0604020202020204" pitchFamily="34" charset="0"/>
                <a:cs typeface="Arial" panose="020B0604020202020204" pitchFamily="34" charset="0"/>
              </a:rPr>
              <a:t> </a:t>
            </a:r>
            <a:r>
              <a:rPr lang="de-DE" sz="4800" err="1">
                <a:latin typeface="Arial" panose="020B0604020202020204" pitchFamily="34" charset="0"/>
                <a:cs typeface="Arial" panose="020B0604020202020204" pitchFamily="34" charset="0"/>
              </a:rPr>
              <a:t>believe</a:t>
            </a:r>
            <a:r>
              <a:rPr lang="de-DE" sz="4800">
                <a:latin typeface="Arial" panose="020B0604020202020204" pitchFamily="34" charset="0"/>
                <a:cs typeface="Arial" panose="020B0604020202020204" pitchFamily="34" charset="0"/>
              </a:rPr>
              <a:t> </a:t>
            </a:r>
            <a:r>
              <a:rPr lang="de-DE" sz="4800" err="1">
                <a:latin typeface="Arial" panose="020B0604020202020204" pitchFamily="34" charset="0"/>
                <a:cs typeface="Arial" panose="020B0604020202020204" pitchFamily="34" charset="0"/>
              </a:rPr>
              <a:t>there</a:t>
            </a:r>
            <a:r>
              <a:rPr lang="de-DE" sz="4800">
                <a:latin typeface="Arial" panose="020B0604020202020204" pitchFamily="34" charset="0"/>
                <a:cs typeface="Arial" panose="020B0604020202020204" pitchFamily="34" charset="0"/>
              </a:rPr>
              <a:t> </a:t>
            </a:r>
            <a:r>
              <a:rPr lang="de-DE" sz="4800" err="1">
                <a:latin typeface="Arial" panose="020B0604020202020204" pitchFamily="34" charset="0"/>
                <a:cs typeface="Arial" panose="020B0604020202020204" pitchFamily="34" charset="0"/>
              </a:rPr>
              <a:t>are</a:t>
            </a:r>
            <a:r>
              <a:rPr lang="de-DE" sz="4800">
                <a:latin typeface="Arial" panose="020B0604020202020204" pitchFamily="34" charset="0"/>
                <a:cs typeface="Arial" panose="020B0604020202020204" pitchFamily="34" charset="0"/>
              </a:rPr>
              <a:t> </a:t>
            </a:r>
            <a:r>
              <a:rPr lang="de-DE" sz="4800" err="1">
                <a:latin typeface="Arial" panose="020B0604020202020204" pitchFamily="34" charset="0"/>
                <a:cs typeface="Arial" panose="020B0604020202020204" pitchFamily="34" charset="0"/>
              </a:rPr>
              <a:t>ways</a:t>
            </a:r>
            <a:r>
              <a:rPr lang="de-DE" sz="4800">
                <a:latin typeface="Arial" panose="020B0604020202020204" pitchFamily="34" charset="0"/>
                <a:cs typeface="Arial" panose="020B0604020202020204" pitchFamily="34" charset="0"/>
              </a:rPr>
              <a:t> </a:t>
            </a:r>
            <a:r>
              <a:rPr lang="de-DE" sz="4800" err="1">
                <a:latin typeface="Arial" panose="020B0604020202020204" pitchFamily="34" charset="0"/>
                <a:cs typeface="Arial" panose="020B0604020202020204" pitchFamily="34" charset="0"/>
              </a:rPr>
              <a:t>to</a:t>
            </a:r>
            <a:r>
              <a:rPr lang="de-DE" sz="4800">
                <a:latin typeface="Arial" panose="020B0604020202020204" pitchFamily="34" charset="0"/>
                <a:cs typeface="Arial" panose="020B0604020202020204" pitchFamily="34" charset="0"/>
              </a:rPr>
              <a:t> </a:t>
            </a:r>
            <a:r>
              <a:rPr lang="de-DE" sz="4800" err="1">
                <a:latin typeface="Arial" panose="020B0604020202020204" pitchFamily="34" charset="0"/>
                <a:cs typeface="Arial" panose="020B0604020202020204" pitchFamily="34" charset="0"/>
              </a:rPr>
              <a:t>effectively</a:t>
            </a:r>
            <a:r>
              <a:rPr lang="de-DE" sz="4800">
                <a:latin typeface="Arial" panose="020B0604020202020204" pitchFamily="34" charset="0"/>
                <a:cs typeface="Arial" panose="020B0604020202020204" pitchFamily="34" charset="0"/>
              </a:rPr>
              <a:t> </a:t>
            </a:r>
            <a:r>
              <a:rPr lang="de-DE" sz="4800" err="1">
                <a:latin typeface="Arial" panose="020B0604020202020204" pitchFamily="34" charset="0"/>
                <a:cs typeface="Arial" panose="020B0604020202020204" pitchFamily="34" charset="0"/>
              </a:rPr>
              <a:t>address</a:t>
            </a:r>
            <a:r>
              <a:rPr lang="de-DE" sz="4800">
                <a:latin typeface="Arial" panose="020B0604020202020204" pitchFamily="34" charset="0"/>
                <a:cs typeface="Arial" panose="020B0604020202020204" pitchFamily="34" charset="0"/>
              </a:rPr>
              <a:t> </a:t>
            </a:r>
            <a:r>
              <a:rPr lang="de-DE" sz="4800" err="1">
                <a:latin typeface="Arial" panose="020B0604020202020204" pitchFamily="34" charset="0"/>
                <a:cs typeface="Arial" panose="020B0604020202020204" pitchFamily="34" charset="0"/>
              </a:rPr>
              <a:t>issues</a:t>
            </a:r>
            <a:r>
              <a:rPr lang="de-DE" sz="4800">
                <a:latin typeface="Arial" panose="020B0604020202020204" pitchFamily="34" charset="0"/>
                <a:cs typeface="Arial" panose="020B0604020202020204" pitchFamily="34" charset="0"/>
              </a:rPr>
              <a:t>.</a:t>
            </a:r>
          </a:p>
          <a:p>
            <a:pPr marL="0" indent="0" algn="r">
              <a:buNone/>
            </a:pPr>
            <a:endParaRPr lang="en-GB" sz="2600" b="0" i="0" u="none" strike="noStrike">
              <a:solidFill>
                <a:srgbClr val="5D676F"/>
              </a:solidFill>
              <a:effectLst/>
              <a:latin typeface="Arial" panose="020B0604020202020204" pitchFamily="34" charset="0"/>
            </a:endParaRPr>
          </a:p>
          <a:p>
            <a:pPr marL="0" indent="0" algn="r">
              <a:buNone/>
            </a:pPr>
            <a:r>
              <a:rPr lang="en-GB" sz="2600" b="0" i="0" u="none" strike="noStrike">
                <a:solidFill>
                  <a:srgbClr val="5D676F"/>
                </a:solidFill>
                <a:effectLst/>
                <a:latin typeface="Arial" panose="020B0604020202020204" pitchFamily="34" charset="0"/>
              </a:rPr>
              <a:t>Source: </a:t>
            </a:r>
            <a:r>
              <a:rPr lang="en-GB" sz="2600" b="0" i="0" u="none" strike="noStrike" err="1">
                <a:solidFill>
                  <a:srgbClr val="5D676F"/>
                </a:solidFill>
                <a:effectLst/>
                <a:latin typeface="Arial" panose="020B0604020202020204" pitchFamily="34" charset="0"/>
              </a:rPr>
              <a:t>Center</a:t>
            </a:r>
            <a:r>
              <a:rPr lang="en-GB" sz="2600" b="0" i="0" u="none" strike="noStrike">
                <a:solidFill>
                  <a:srgbClr val="5D676F"/>
                </a:solidFill>
                <a:effectLst/>
                <a:latin typeface="Arial" panose="020B0604020202020204" pitchFamily="34" charset="0"/>
              </a:rPr>
              <a:t> for Media Engagement, studies 2019 and 2014 on solutions journalism</a:t>
            </a:r>
            <a:r>
              <a:rPr lang="en-GB" sz="2600" b="0" i="0">
                <a:solidFill>
                  <a:srgbClr val="5D676F"/>
                </a:solidFill>
                <a:effectLst/>
                <a:latin typeface="Arial" panose="020B0604020202020204" pitchFamily="34" charset="0"/>
              </a:rPr>
              <a:t>​</a:t>
            </a:r>
            <a:endParaRPr lang="de-DE" sz="2600">
              <a:latin typeface="Arial" panose="020B0604020202020204" pitchFamily="34" charset="0"/>
              <a:cs typeface="Arial" panose="020B0604020202020204" pitchFamily="34" charset="0"/>
            </a:endParaRPr>
          </a:p>
          <a:p>
            <a:endParaRPr lang="de-DE" sz="4800">
              <a:latin typeface="Arial" panose="020B0604020202020204" pitchFamily="34" charset="0"/>
              <a:cs typeface="Arial" panose="020B0604020202020204" pitchFamily="34" charset="0"/>
            </a:endParaRPr>
          </a:p>
          <a:p>
            <a:endParaRPr lang="de-DE" sz="4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4977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0EF7F-EA4E-4753-BD3E-85069C4E1538}"/>
              </a:ext>
            </a:extLst>
          </p:cNvPr>
          <p:cNvSpPr>
            <a:spLocks noGrp="1"/>
          </p:cNvSpPr>
          <p:nvPr>
            <p:ph type="title"/>
          </p:nvPr>
        </p:nvSpPr>
        <p:spPr/>
        <p:txBody>
          <a:bodyPr>
            <a:normAutofit fontScale="90000"/>
          </a:bodyPr>
          <a:lstStyle/>
          <a:p>
            <a:r>
              <a:rPr lang="de-DE">
                <a:latin typeface="Georgia"/>
              </a:rPr>
              <a:t>Benefits </a:t>
            </a:r>
            <a:r>
              <a:rPr lang="de-DE" err="1">
                <a:latin typeface="Georgia"/>
              </a:rPr>
              <a:t>of</a:t>
            </a:r>
            <a:r>
              <a:rPr lang="de-DE">
                <a:latin typeface="Georgia"/>
              </a:rPr>
              <a:t> </a:t>
            </a:r>
            <a:r>
              <a:rPr lang="de-DE" err="1">
                <a:latin typeface="Georgia"/>
              </a:rPr>
              <a:t>solutions</a:t>
            </a:r>
            <a:r>
              <a:rPr lang="de-DE">
                <a:latin typeface="Georgia"/>
              </a:rPr>
              <a:t> </a:t>
            </a:r>
            <a:r>
              <a:rPr lang="de-DE" err="1">
                <a:latin typeface="Georgia"/>
              </a:rPr>
              <a:t>stories</a:t>
            </a:r>
            <a:r>
              <a:rPr lang="de-DE">
                <a:latin typeface="Georgia"/>
              </a:rPr>
              <a:t> - US </a:t>
            </a:r>
            <a:r>
              <a:rPr lang="de-DE" err="1">
                <a:latin typeface="Georgia"/>
              </a:rPr>
              <a:t>study</a:t>
            </a:r>
            <a:br>
              <a:rPr lang="de-DE">
                <a:latin typeface="Georgia"/>
              </a:rPr>
            </a:br>
            <a:endParaRPr lang="de-DE">
              <a:latin typeface="Georgia"/>
            </a:endParaRPr>
          </a:p>
        </p:txBody>
      </p:sp>
      <p:sp>
        <p:nvSpPr>
          <p:cNvPr id="3" name="Textplatzhalter 2">
            <a:extLst>
              <a:ext uri="{FF2B5EF4-FFF2-40B4-BE49-F238E27FC236}">
                <a16:creationId xmlns:a16="http://schemas.microsoft.com/office/drawing/2014/main" id="{AC3D008F-5E9A-428C-9539-3871B792B884}"/>
              </a:ext>
            </a:extLst>
          </p:cNvPr>
          <p:cNvSpPr>
            <a:spLocks noGrp="1"/>
          </p:cNvSpPr>
          <p:nvPr>
            <p:ph type="body" sz="quarter" idx="12"/>
          </p:nvPr>
        </p:nvSpPr>
        <p:spPr>
          <a:xfrm>
            <a:off x="720725" y="2880000"/>
            <a:ext cx="22836465" cy="9679048"/>
          </a:xfrm>
        </p:spPr>
        <p:txBody>
          <a:bodyPr vert="horz" lIns="91440" tIns="45720" rIns="91440" bIns="45720" rtlCol="0" anchor="t">
            <a:normAutofit fontScale="92500" lnSpcReduction="10000"/>
          </a:bodyPr>
          <a:lstStyle/>
          <a:p>
            <a:pPr marL="685165" indent="-685165">
              <a:buClr>
                <a:schemeClr val="dk1"/>
              </a:buClr>
              <a:buSzPts val="3600"/>
              <a:buFont typeface="Arial"/>
              <a:buChar char="•"/>
            </a:pPr>
            <a:r>
              <a:rPr lang="en-GB" sz="5200">
                <a:solidFill>
                  <a:schemeClr val="dk1"/>
                </a:solidFill>
                <a:latin typeface="Arial" panose="020B0604020202020204" pitchFamily="34" charset="0"/>
                <a:ea typeface="Calibri"/>
                <a:cs typeface="Arial" panose="020B0604020202020204" pitchFamily="34" charset="0"/>
                <a:sym typeface="Calibri"/>
              </a:rPr>
              <a:t>Higher trust in solutions stories than in problem-focused stories </a:t>
            </a:r>
            <a:endParaRPr lang="de-DE"/>
          </a:p>
          <a:p>
            <a:pPr marL="685165" indent="-685165">
              <a:buClr>
                <a:schemeClr val="dk1"/>
              </a:buClr>
              <a:buSzPts val="3600"/>
              <a:buFont typeface="Arial"/>
              <a:buChar char="•"/>
            </a:pPr>
            <a:r>
              <a:rPr lang="en-GB" sz="5200">
                <a:solidFill>
                  <a:schemeClr val="dk1"/>
                </a:solidFill>
                <a:latin typeface="Arial" panose="020B0604020202020204" pitchFamily="34" charset="0"/>
                <a:ea typeface="Calibri"/>
                <a:cs typeface="Arial" panose="020B0604020202020204" pitchFamily="34" charset="0"/>
                <a:sym typeface="Calibri"/>
              </a:rPr>
              <a:t>Far more “uplifting” </a:t>
            </a:r>
            <a:endParaRPr lang="en-GB" sz="5200">
              <a:solidFill>
                <a:schemeClr val="dk1"/>
              </a:solidFill>
              <a:latin typeface="Arial" panose="020B0604020202020204" pitchFamily="34" charset="0"/>
              <a:ea typeface="Calibri"/>
              <a:cs typeface="Arial" panose="020B0604020202020204" pitchFamily="34" charset="0"/>
            </a:endParaRPr>
          </a:p>
          <a:p>
            <a:pPr marL="685165" indent="-685165">
              <a:buClr>
                <a:schemeClr val="dk1"/>
              </a:buClr>
              <a:buSzPts val="3600"/>
              <a:buFont typeface="Arial"/>
              <a:buChar char="•"/>
            </a:pPr>
            <a:r>
              <a:rPr lang="en-GB" sz="5200">
                <a:solidFill>
                  <a:schemeClr val="dk1"/>
                </a:solidFill>
                <a:latin typeface="Arial" panose="020B0604020202020204" pitchFamily="34" charset="0"/>
                <a:ea typeface="Calibri"/>
                <a:cs typeface="Arial" panose="020B0604020202020204" pitchFamily="34" charset="0"/>
                <a:sym typeface="Calibri"/>
              </a:rPr>
              <a:t>More helpful to ”make a difference in my community”</a:t>
            </a:r>
            <a:endParaRPr lang="en-GB" sz="5200">
              <a:solidFill>
                <a:schemeClr val="dk1"/>
              </a:solidFill>
              <a:latin typeface="Arial" panose="020B0604020202020204" pitchFamily="34" charset="0"/>
              <a:ea typeface="Calibri"/>
              <a:cs typeface="Arial" panose="020B0604020202020204" pitchFamily="34" charset="0"/>
            </a:endParaRPr>
          </a:p>
          <a:p>
            <a:pPr marL="685165" indent="-685165">
              <a:buClr>
                <a:schemeClr val="dk1"/>
              </a:buClr>
              <a:buSzPts val="3600"/>
              <a:buFont typeface="Arial"/>
              <a:buChar char="•"/>
            </a:pPr>
            <a:r>
              <a:rPr lang="en-GB" sz="5200">
                <a:solidFill>
                  <a:schemeClr val="dk1"/>
                </a:solidFill>
                <a:latin typeface="Arial" panose="020B0604020202020204" pitchFamily="34" charset="0"/>
                <a:ea typeface="Calibri"/>
                <a:cs typeface="Arial" panose="020B0604020202020204" pitchFamily="34" charset="0"/>
                <a:sym typeface="Calibri"/>
              </a:rPr>
              <a:t>Better capturing what matters</a:t>
            </a:r>
            <a:endParaRPr lang="en-GB" sz="5200">
              <a:latin typeface="Arial" panose="020B0604020202020204" pitchFamily="34" charset="0"/>
              <a:cs typeface="Arial" panose="020B0604020202020204" pitchFamily="34" charset="0"/>
            </a:endParaRPr>
          </a:p>
          <a:p>
            <a:pPr marL="685165" indent="-685165">
              <a:buClr>
                <a:schemeClr val="dk1"/>
              </a:buClr>
              <a:buSzPts val="3600"/>
              <a:buFont typeface="Arial"/>
              <a:buChar char="•"/>
            </a:pPr>
            <a:r>
              <a:rPr lang="en-GB" sz="5200">
                <a:solidFill>
                  <a:schemeClr val="dk1"/>
                </a:solidFill>
                <a:latin typeface="Arial" panose="020B0604020202020204" pitchFamily="34" charset="0"/>
                <a:ea typeface="Calibri"/>
                <a:cs typeface="Arial" panose="020B0604020202020204" pitchFamily="34" charset="0"/>
                <a:sym typeface="Calibri"/>
              </a:rPr>
              <a:t>A fresher approach</a:t>
            </a:r>
            <a:endParaRPr lang="en-GB" sz="5200">
              <a:solidFill>
                <a:schemeClr val="dk1"/>
              </a:solidFill>
              <a:latin typeface="Arial" panose="020B0604020202020204" pitchFamily="34" charset="0"/>
              <a:ea typeface="Calibri"/>
              <a:cs typeface="Arial" panose="020B0604020202020204" pitchFamily="34" charset="0"/>
            </a:endParaRPr>
          </a:p>
          <a:p>
            <a:pPr marL="685165" indent="-685165">
              <a:buClr>
                <a:schemeClr val="dk1"/>
              </a:buClr>
              <a:buSzPts val="3600"/>
              <a:buFont typeface="Arial"/>
              <a:buChar char="•"/>
            </a:pPr>
            <a:r>
              <a:rPr lang="en-GB" sz="5200">
                <a:solidFill>
                  <a:schemeClr val="dk1"/>
                </a:solidFill>
                <a:latin typeface="Arial" panose="020B0604020202020204" pitchFamily="34" charset="0"/>
                <a:ea typeface="Calibri"/>
                <a:cs typeface="Arial" panose="020B0604020202020204" pitchFamily="34" charset="0"/>
                <a:sym typeface="Calibri"/>
              </a:rPr>
              <a:t>More depth of information</a:t>
            </a:r>
            <a:endParaRPr lang="en-GB" sz="5200">
              <a:solidFill>
                <a:schemeClr val="dk1"/>
              </a:solidFill>
              <a:latin typeface="Arial" panose="020B0604020202020204" pitchFamily="34" charset="0"/>
              <a:ea typeface="Calibri"/>
              <a:cs typeface="Arial" panose="020B0604020202020204" pitchFamily="34" charset="0"/>
            </a:endParaRPr>
          </a:p>
          <a:p>
            <a:pPr marL="685165" indent="-685165">
              <a:buClr>
                <a:schemeClr val="dk1"/>
              </a:buClr>
              <a:buSzPts val="3600"/>
              <a:buFont typeface="Arial"/>
              <a:buChar char="•"/>
            </a:pPr>
            <a:r>
              <a:rPr lang="en-GB" sz="5200">
                <a:solidFill>
                  <a:schemeClr val="dk1"/>
                </a:solidFill>
                <a:latin typeface="Arial" panose="020B0604020202020204" pitchFamily="34" charset="0"/>
                <a:ea typeface="Calibri"/>
                <a:cs typeface="Arial" panose="020B0604020202020204" pitchFamily="34" charset="0"/>
                <a:sym typeface="Calibri"/>
              </a:rPr>
              <a:t>Better storytelling</a:t>
            </a:r>
            <a:endParaRPr lang="de-DE">
              <a:latin typeface="Arial" panose="020B0604020202020204" pitchFamily="34" charset="0"/>
              <a:cs typeface="Arial" panose="020B0604020202020204" pitchFamily="34" charset="0"/>
            </a:endParaRPr>
          </a:p>
          <a:p>
            <a:pPr marL="0" indent="0" algn="r">
              <a:buSzPts val="1800"/>
              <a:buNone/>
            </a:pPr>
            <a:r>
              <a:rPr lang="en-GB" sz="2400">
                <a:solidFill>
                  <a:schemeClr val="dk1"/>
                </a:solidFill>
                <a:latin typeface="Arial"/>
                <a:ea typeface="DW Noto Sans"/>
                <a:cs typeface="Arial"/>
              </a:rPr>
              <a:t>Source: </a:t>
            </a:r>
            <a:r>
              <a:rPr lang="en-GB" sz="2400" err="1">
                <a:solidFill>
                  <a:schemeClr val="dk1"/>
                </a:solidFill>
                <a:latin typeface="Arial"/>
                <a:ea typeface="DW Noto Sans"/>
                <a:cs typeface="Arial"/>
              </a:rPr>
              <a:t>SmithGeiger</a:t>
            </a:r>
            <a:r>
              <a:rPr lang="en-GB" sz="2400">
                <a:solidFill>
                  <a:schemeClr val="dk1"/>
                </a:solidFill>
                <a:latin typeface="Arial"/>
                <a:ea typeface="DW Noto Sans"/>
                <a:cs typeface="Arial"/>
              </a:rPr>
              <a:t> US-Study 2021</a:t>
            </a:r>
          </a:p>
          <a:p>
            <a:endParaRPr lang="de-DE">
              <a:latin typeface="Arial" panose="020B0604020202020204" pitchFamily="34" charset="0"/>
              <a:cs typeface="Arial" panose="020B0604020202020204" pitchFamily="34" charset="0"/>
            </a:endParaRPr>
          </a:p>
          <a:p>
            <a:pPr marL="1599565" lvl="1"/>
            <a:endParaRPr lang="de-DE">
              <a:latin typeface="Arial" panose="020B0604020202020204" pitchFamily="34" charset="0"/>
              <a:cs typeface="Arial" panose="020B0604020202020204" pitchFamily="34" charset="0"/>
            </a:endParaRPr>
          </a:p>
        </p:txBody>
      </p:sp>
      <p:sp>
        <p:nvSpPr>
          <p:cNvPr id="5" name="Datumsplatzhalter 4">
            <a:extLst>
              <a:ext uri="{FF2B5EF4-FFF2-40B4-BE49-F238E27FC236}">
                <a16:creationId xmlns:a16="http://schemas.microsoft.com/office/drawing/2014/main" id="{A4461FCA-8495-4D26-80EB-FBB4401E1936}"/>
              </a:ext>
            </a:extLst>
          </p:cNvPr>
          <p:cNvSpPr>
            <a:spLocks noGrp="1"/>
          </p:cNvSpPr>
          <p:nvPr>
            <p:ph type="dt" sz="half" idx="15"/>
          </p:nvPr>
        </p:nvSpPr>
        <p:spPr/>
        <p:txBody>
          <a:bodyPr/>
          <a:lstStyle/>
          <a:p>
            <a:fld id="{80829241-342C-44BC-B4FE-DEF5338C5C5D}" type="datetime4">
              <a:rPr lang="en-US" sz="2400" smtClean="0">
                <a:latin typeface="Arial" panose="020B0604020202020204" pitchFamily="34" charset="0"/>
                <a:ea typeface="DW Noto Sans" panose="020B0502040504020204" pitchFamily="34" charset="0"/>
                <a:cs typeface="Arial" panose="020B0604020202020204" pitchFamily="34" charset="0"/>
              </a:rPr>
              <a:t>April 16, 2023</a:t>
            </a:fld>
            <a:endParaRPr lang="de-DE" sz="2400">
              <a:latin typeface="Arial" panose="020B0604020202020204" pitchFamily="34" charset="0"/>
              <a:ea typeface="DW Noto Sans" panose="020B0502040504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25BAD5C1-76DA-61A9-2270-3C058590C2E3}"/>
              </a:ext>
            </a:extLst>
          </p:cNvPr>
          <p:cNvSpPr>
            <a:spLocks noGrp="1"/>
          </p:cNvSpPr>
          <p:nvPr>
            <p:ph type="ftr" sz="quarter" idx="14"/>
          </p:nvPr>
        </p:nvSpPr>
        <p:spPr>
          <a:xfrm>
            <a:off x="985469" y="12867669"/>
            <a:ext cx="14266591" cy="575282"/>
          </a:xfrm>
        </p:spPr>
        <p:txBody>
          <a:bodyPr/>
          <a:lstStyle/>
          <a:p>
            <a:r>
              <a:rPr lang="en-US"/>
              <a:t>Moving your media outlet forward| DW Akademie | Constructive Journalism Lab</a:t>
            </a:r>
            <a:endParaRPr lang="de-DE"/>
          </a:p>
        </p:txBody>
      </p:sp>
    </p:spTree>
    <p:extLst>
      <p:ext uri="{BB962C8B-B14F-4D97-AF65-F5344CB8AC3E}">
        <p14:creationId xmlns:p14="http://schemas.microsoft.com/office/powerpoint/2010/main" val="4290950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0EF7F-EA4E-4753-BD3E-85069C4E1538}"/>
              </a:ext>
            </a:extLst>
          </p:cNvPr>
          <p:cNvSpPr>
            <a:spLocks noGrp="1"/>
          </p:cNvSpPr>
          <p:nvPr>
            <p:ph type="title"/>
          </p:nvPr>
        </p:nvSpPr>
        <p:spPr/>
        <p:txBody>
          <a:bodyPr/>
          <a:lstStyle/>
          <a:p>
            <a:r>
              <a:rPr lang="de-DE" err="1"/>
              <a:t>Some</a:t>
            </a:r>
            <a:r>
              <a:rPr lang="de-DE"/>
              <a:t> </a:t>
            </a:r>
            <a:r>
              <a:rPr lang="de-DE" err="1"/>
              <a:t>conclusions</a:t>
            </a:r>
            <a:endParaRPr lang="de-DE"/>
          </a:p>
        </p:txBody>
      </p:sp>
      <p:sp>
        <p:nvSpPr>
          <p:cNvPr id="5" name="Datumsplatzhalter 4">
            <a:extLst>
              <a:ext uri="{FF2B5EF4-FFF2-40B4-BE49-F238E27FC236}">
                <a16:creationId xmlns:a16="http://schemas.microsoft.com/office/drawing/2014/main" id="{A4461FCA-8495-4D26-80EB-FBB4401E1936}"/>
              </a:ext>
            </a:extLst>
          </p:cNvPr>
          <p:cNvSpPr>
            <a:spLocks noGrp="1"/>
          </p:cNvSpPr>
          <p:nvPr>
            <p:ph type="dt" sz="half" idx="15"/>
          </p:nvPr>
        </p:nvSpPr>
        <p:spPr/>
        <p:txBody>
          <a:bodyPr/>
          <a:lstStyle/>
          <a:p>
            <a:fld id="{BDE4B9F9-9A7C-4125-9655-C445ECBD4950}" type="datetime4">
              <a:rPr lang="en-US" sz="2400" smtClean="0">
                <a:latin typeface="Arial" panose="020B0604020202020204" pitchFamily="34" charset="0"/>
                <a:ea typeface="DW Noto Sans" panose="020B0502040504020204" pitchFamily="34" charset="0"/>
                <a:cs typeface="Arial" panose="020B0604020202020204" pitchFamily="34" charset="0"/>
              </a:rPr>
              <a:t>April 16, 2023</a:t>
            </a:fld>
            <a:endParaRPr lang="de-DE" sz="2400">
              <a:latin typeface="Arial" panose="020B0604020202020204" pitchFamily="34" charset="0"/>
              <a:ea typeface="DW Noto Sans" panose="020B0502040504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25BAD5C1-76DA-61A9-2270-3C058590C2E3}"/>
              </a:ext>
            </a:extLst>
          </p:cNvPr>
          <p:cNvSpPr>
            <a:spLocks noGrp="1"/>
          </p:cNvSpPr>
          <p:nvPr>
            <p:ph type="ftr" sz="quarter" idx="14"/>
          </p:nvPr>
        </p:nvSpPr>
        <p:spPr>
          <a:xfrm>
            <a:off x="985469" y="12867669"/>
            <a:ext cx="14266591" cy="575282"/>
          </a:xfrm>
        </p:spPr>
        <p:txBody>
          <a:bodyPr/>
          <a:lstStyle/>
          <a:p>
            <a:r>
              <a:rPr lang="en-US"/>
              <a:t>Moving your media outlet forward| DW Akademie | Constructive Journalism Lab</a:t>
            </a:r>
            <a:endParaRPr lang="de-DE"/>
          </a:p>
        </p:txBody>
      </p:sp>
      <p:sp>
        <p:nvSpPr>
          <p:cNvPr id="10" name="Textfeld 9">
            <a:extLst>
              <a:ext uri="{FF2B5EF4-FFF2-40B4-BE49-F238E27FC236}">
                <a16:creationId xmlns:a16="http://schemas.microsoft.com/office/drawing/2014/main" id="{23996473-E945-6372-66D6-7B3BAF52AE39}"/>
              </a:ext>
            </a:extLst>
          </p:cNvPr>
          <p:cNvSpPr txBox="1"/>
          <p:nvPr/>
        </p:nvSpPr>
        <p:spPr>
          <a:xfrm>
            <a:off x="1813977" y="2582648"/>
            <a:ext cx="21269116" cy="8894743"/>
          </a:xfrm>
          <a:prstGeom prst="rect">
            <a:avLst/>
          </a:prstGeom>
          <a:noFill/>
        </p:spPr>
        <p:txBody>
          <a:bodyPr wrap="square" lIns="91440" tIns="45720" rIns="91440" bIns="45720" rtlCol="0" anchor="t">
            <a:spAutoFit/>
          </a:bodyPr>
          <a:lstStyle/>
          <a:p>
            <a:pPr marL="685800" indent="-685800">
              <a:buFont typeface="Wingdings" pitchFamily="2" charset="2"/>
              <a:buChar char="Ø"/>
            </a:pPr>
            <a:r>
              <a:rPr lang="de-DE" sz="4400" err="1">
                <a:latin typeface="Arial"/>
                <a:cs typeface="Arial"/>
              </a:rPr>
              <a:t>Constructive</a:t>
            </a:r>
            <a:r>
              <a:rPr lang="de-DE" sz="4400">
                <a:latin typeface="Arial"/>
                <a:cs typeface="Arial"/>
              </a:rPr>
              <a:t> </a:t>
            </a:r>
            <a:r>
              <a:rPr lang="de-DE" sz="4400" err="1">
                <a:latin typeface="Arial"/>
                <a:cs typeface="Arial"/>
              </a:rPr>
              <a:t>journalism</a:t>
            </a:r>
            <a:r>
              <a:rPr lang="de-DE" sz="4400">
                <a:latin typeface="Arial"/>
                <a:cs typeface="Arial"/>
              </a:rPr>
              <a:t> </a:t>
            </a:r>
            <a:r>
              <a:rPr lang="de-DE" sz="4400" b="1" err="1">
                <a:latin typeface="Arial"/>
                <a:cs typeface="Arial"/>
              </a:rPr>
              <a:t>counters</a:t>
            </a:r>
            <a:r>
              <a:rPr lang="de-DE" sz="4400" b="1">
                <a:latin typeface="Arial"/>
                <a:cs typeface="Arial"/>
              </a:rPr>
              <a:t> </a:t>
            </a:r>
            <a:r>
              <a:rPr lang="de-DE" sz="4400" b="1" err="1">
                <a:latin typeface="Arial"/>
                <a:cs typeface="Arial"/>
              </a:rPr>
              <a:t>the</a:t>
            </a:r>
            <a:r>
              <a:rPr lang="de-DE" sz="4400" b="1">
                <a:latin typeface="Arial"/>
                <a:cs typeface="Arial"/>
              </a:rPr>
              <a:t> </a:t>
            </a:r>
            <a:r>
              <a:rPr lang="de-DE" sz="4400" b="1" err="1">
                <a:latin typeface="Arial"/>
                <a:cs typeface="Arial"/>
              </a:rPr>
              <a:t>trend</a:t>
            </a:r>
            <a:r>
              <a:rPr lang="de-DE" sz="4400" b="1">
                <a:latin typeface="Arial"/>
                <a:cs typeface="Arial"/>
              </a:rPr>
              <a:t> </a:t>
            </a:r>
            <a:r>
              <a:rPr lang="de-DE" sz="4400" b="1" err="1">
                <a:latin typeface="Arial"/>
                <a:cs typeface="Arial"/>
              </a:rPr>
              <a:t>of</a:t>
            </a:r>
            <a:r>
              <a:rPr lang="de-DE" sz="4400" b="1">
                <a:latin typeface="Arial"/>
                <a:cs typeface="Arial"/>
              </a:rPr>
              <a:t> </a:t>
            </a:r>
            <a:r>
              <a:rPr lang="de-DE" sz="4400" b="1" err="1">
                <a:latin typeface="Arial"/>
                <a:cs typeface="Arial"/>
              </a:rPr>
              <a:t>news</a:t>
            </a:r>
            <a:r>
              <a:rPr lang="de-DE" sz="4400" b="1">
                <a:latin typeface="Arial"/>
                <a:cs typeface="Arial"/>
              </a:rPr>
              <a:t> </a:t>
            </a:r>
            <a:r>
              <a:rPr lang="de-DE" sz="4400" b="1" err="1">
                <a:latin typeface="Arial"/>
                <a:cs typeface="Arial"/>
              </a:rPr>
              <a:t>avoidance</a:t>
            </a:r>
            <a:r>
              <a:rPr lang="de-DE" sz="4400" b="1">
                <a:latin typeface="Arial"/>
                <a:cs typeface="Arial"/>
              </a:rPr>
              <a:t>.</a:t>
            </a:r>
            <a:endParaRPr lang="de-DE" sz="4400">
              <a:latin typeface="Arial" panose="020B0604020202020204" pitchFamily="34" charset="0"/>
              <a:cs typeface="Arial" panose="020B0604020202020204" pitchFamily="34" charset="0"/>
            </a:endParaRPr>
          </a:p>
          <a:p>
            <a:endParaRPr lang="de-DE" sz="4400" b="1">
              <a:latin typeface="Arial"/>
              <a:cs typeface="Arial"/>
            </a:endParaRPr>
          </a:p>
          <a:p>
            <a:pPr marL="685800" indent="-685800">
              <a:buFont typeface="Wingdings" pitchFamily="2" charset="2"/>
              <a:buChar char="Ø"/>
            </a:pPr>
            <a:r>
              <a:rPr lang="de-DE" sz="4400">
                <a:latin typeface="Arial"/>
                <a:cs typeface="Arial"/>
              </a:rPr>
              <a:t>Solution-</a:t>
            </a:r>
            <a:r>
              <a:rPr lang="de-DE" sz="4400" err="1">
                <a:latin typeface="Arial"/>
                <a:cs typeface="Arial"/>
              </a:rPr>
              <a:t>oriented</a:t>
            </a:r>
            <a:r>
              <a:rPr lang="de-DE" sz="4400">
                <a:latin typeface="Arial"/>
                <a:cs typeface="Arial"/>
              </a:rPr>
              <a:t> </a:t>
            </a:r>
            <a:r>
              <a:rPr lang="de-DE" sz="4400" err="1">
                <a:latin typeface="Arial"/>
                <a:cs typeface="Arial"/>
              </a:rPr>
              <a:t>reporting</a:t>
            </a:r>
            <a:r>
              <a:rPr lang="de-DE" sz="4400">
                <a:latin typeface="Arial"/>
                <a:cs typeface="Arial"/>
              </a:rPr>
              <a:t> </a:t>
            </a:r>
            <a:r>
              <a:rPr lang="de-DE" sz="4400" err="1">
                <a:latin typeface="Arial"/>
                <a:cs typeface="Arial"/>
              </a:rPr>
              <a:t>is</a:t>
            </a:r>
            <a:r>
              <a:rPr lang="de-DE" sz="4400">
                <a:latin typeface="Arial"/>
                <a:cs typeface="Arial"/>
              </a:rPr>
              <a:t> </a:t>
            </a:r>
            <a:r>
              <a:rPr lang="de-DE" sz="4400" err="1">
                <a:latin typeface="Arial"/>
                <a:cs typeface="Arial"/>
              </a:rPr>
              <a:t>becoming</a:t>
            </a:r>
            <a:r>
              <a:rPr lang="de-DE" sz="4400">
                <a:latin typeface="Arial"/>
                <a:cs typeface="Arial"/>
              </a:rPr>
              <a:t> </a:t>
            </a:r>
            <a:r>
              <a:rPr lang="de-DE" sz="4400" err="1">
                <a:latin typeface="Arial"/>
                <a:cs typeface="Arial"/>
              </a:rPr>
              <a:t>increasingly</a:t>
            </a:r>
            <a:r>
              <a:rPr lang="de-DE" sz="4400">
                <a:latin typeface="Arial"/>
                <a:cs typeface="Arial"/>
              </a:rPr>
              <a:t> </a:t>
            </a:r>
            <a:r>
              <a:rPr lang="de-DE" sz="4400" err="1">
                <a:latin typeface="Arial"/>
                <a:cs typeface="Arial"/>
              </a:rPr>
              <a:t>important</a:t>
            </a:r>
            <a:r>
              <a:rPr lang="de-DE" sz="4400">
                <a:latin typeface="Arial"/>
                <a:cs typeface="Arial"/>
              </a:rPr>
              <a:t> </a:t>
            </a:r>
            <a:r>
              <a:rPr lang="de-DE" sz="4400" err="1">
                <a:latin typeface="Arial"/>
                <a:cs typeface="Arial"/>
              </a:rPr>
              <a:t>during</a:t>
            </a:r>
            <a:r>
              <a:rPr lang="de-DE" sz="4400">
                <a:latin typeface="Arial"/>
                <a:cs typeface="Arial"/>
              </a:rPr>
              <a:t> global </a:t>
            </a:r>
            <a:r>
              <a:rPr lang="de-DE" sz="4400" err="1">
                <a:latin typeface="Arial"/>
                <a:cs typeface="Arial"/>
              </a:rPr>
              <a:t>crises</a:t>
            </a:r>
            <a:r>
              <a:rPr lang="de-DE" sz="4400">
                <a:latin typeface="Arial"/>
                <a:cs typeface="Arial"/>
              </a:rPr>
              <a:t>. </a:t>
            </a:r>
            <a:endParaRPr lang="de-DE" sz="4400">
              <a:latin typeface="Arial" panose="020B0604020202020204" pitchFamily="34" charset="0"/>
              <a:cs typeface="Arial" panose="020B0604020202020204" pitchFamily="34" charset="0"/>
            </a:endParaRPr>
          </a:p>
          <a:p>
            <a:endParaRPr lang="de-DE" sz="4400">
              <a:latin typeface="Arial" panose="020B0604020202020204" pitchFamily="34" charset="0"/>
              <a:cs typeface="Arial" panose="020B0604020202020204" pitchFamily="34" charset="0"/>
            </a:endParaRPr>
          </a:p>
          <a:p>
            <a:pPr marL="685800" indent="-685800">
              <a:buFont typeface="Wingdings" pitchFamily="2" charset="2"/>
              <a:buChar char="Ø"/>
            </a:pPr>
            <a:r>
              <a:rPr lang="de-DE" sz="4400">
                <a:latin typeface="Arial"/>
                <a:cs typeface="Arial"/>
              </a:rPr>
              <a:t>Users </a:t>
            </a:r>
            <a:r>
              <a:rPr lang="de-DE" sz="4400" b="1" err="1">
                <a:latin typeface="Arial"/>
                <a:cs typeface="Arial"/>
              </a:rPr>
              <a:t>consume</a:t>
            </a:r>
            <a:r>
              <a:rPr lang="de-DE" sz="4400" b="1">
                <a:latin typeface="Arial"/>
                <a:cs typeface="Arial"/>
              </a:rPr>
              <a:t> </a:t>
            </a:r>
            <a:r>
              <a:rPr lang="de-DE" sz="4400" b="1" err="1">
                <a:latin typeface="Arial"/>
                <a:cs typeface="Arial"/>
              </a:rPr>
              <a:t>constructive</a:t>
            </a:r>
            <a:r>
              <a:rPr lang="de-DE" sz="4400" b="1">
                <a:latin typeface="Arial"/>
                <a:cs typeface="Arial"/>
              </a:rPr>
              <a:t> </a:t>
            </a:r>
            <a:r>
              <a:rPr lang="de-DE" sz="4400" b="1" err="1">
                <a:latin typeface="Arial"/>
                <a:cs typeface="Arial"/>
              </a:rPr>
              <a:t>pieces</a:t>
            </a:r>
            <a:r>
              <a:rPr lang="de-DE" sz="4400">
                <a:latin typeface="Arial"/>
                <a:cs typeface="Arial"/>
              </a:rPr>
              <a:t> </a:t>
            </a:r>
            <a:r>
              <a:rPr lang="de-DE" sz="4400" b="1" err="1">
                <a:latin typeface="Arial"/>
                <a:cs typeface="Arial"/>
              </a:rPr>
              <a:t>longer</a:t>
            </a:r>
            <a:r>
              <a:rPr lang="de-DE" sz="4400">
                <a:latin typeface="Arial"/>
                <a:cs typeface="Arial"/>
              </a:rPr>
              <a:t>, </a:t>
            </a:r>
            <a:r>
              <a:rPr lang="de-DE" sz="4400" err="1">
                <a:latin typeface="Arial"/>
                <a:cs typeface="Arial"/>
              </a:rPr>
              <a:t>leave</a:t>
            </a:r>
            <a:r>
              <a:rPr lang="de-DE" sz="4400">
                <a:latin typeface="Arial"/>
                <a:cs typeface="Arial"/>
              </a:rPr>
              <a:t> </a:t>
            </a:r>
            <a:r>
              <a:rPr lang="de-DE" sz="4400" b="1" err="1">
                <a:latin typeface="Arial"/>
                <a:cs typeface="Arial"/>
              </a:rPr>
              <a:t>fewer</a:t>
            </a:r>
            <a:r>
              <a:rPr lang="de-DE" sz="4400" b="1">
                <a:latin typeface="Arial"/>
                <a:cs typeface="Arial"/>
              </a:rPr>
              <a:t> </a:t>
            </a:r>
            <a:r>
              <a:rPr lang="de-DE" sz="4400" b="1" err="1">
                <a:latin typeface="Arial"/>
                <a:cs typeface="Arial"/>
              </a:rPr>
              <a:t>hateful</a:t>
            </a:r>
            <a:r>
              <a:rPr lang="de-DE" sz="4400" b="1">
                <a:latin typeface="Arial"/>
                <a:cs typeface="Arial"/>
              </a:rPr>
              <a:t> </a:t>
            </a:r>
            <a:r>
              <a:rPr lang="de-DE" sz="4400" b="1" err="1">
                <a:latin typeface="Arial"/>
                <a:cs typeface="Arial"/>
              </a:rPr>
              <a:t>comments</a:t>
            </a:r>
            <a:r>
              <a:rPr lang="de-DE" sz="4400">
                <a:latin typeface="Arial"/>
                <a:cs typeface="Arial"/>
              </a:rPr>
              <a:t> and </a:t>
            </a:r>
            <a:r>
              <a:rPr lang="de-DE" sz="4400" b="1" err="1">
                <a:latin typeface="Arial"/>
                <a:cs typeface="Arial"/>
              </a:rPr>
              <a:t>share</a:t>
            </a:r>
            <a:r>
              <a:rPr lang="de-DE" sz="4400" b="1">
                <a:latin typeface="Arial"/>
                <a:cs typeface="Arial"/>
              </a:rPr>
              <a:t> </a:t>
            </a:r>
            <a:r>
              <a:rPr lang="de-DE" sz="4400" b="1" err="1">
                <a:latin typeface="Arial"/>
                <a:cs typeface="Arial"/>
              </a:rPr>
              <a:t>them</a:t>
            </a:r>
            <a:r>
              <a:rPr lang="de-DE" sz="4400" b="1">
                <a:latin typeface="Arial"/>
                <a:cs typeface="Arial"/>
              </a:rPr>
              <a:t> </a:t>
            </a:r>
            <a:r>
              <a:rPr lang="de-DE" sz="4400" b="1" err="1">
                <a:latin typeface="Arial"/>
                <a:cs typeface="Arial"/>
              </a:rPr>
              <a:t>more</a:t>
            </a:r>
            <a:r>
              <a:rPr lang="de-DE" sz="4400" b="1">
                <a:latin typeface="Arial"/>
                <a:cs typeface="Arial"/>
              </a:rPr>
              <a:t> </a:t>
            </a:r>
            <a:r>
              <a:rPr lang="de-DE" sz="4400" b="1" err="1">
                <a:latin typeface="Arial"/>
                <a:cs typeface="Arial"/>
              </a:rPr>
              <a:t>often</a:t>
            </a:r>
            <a:r>
              <a:rPr lang="de-DE" sz="4400">
                <a:latin typeface="Arial"/>
                <a:cs typeface="Arial"/>
              </a:rPr>
              <a:t>. </a:t>
            </a:r>
            <a:endParaRPr lang="en-US" sz="4400">
              <a:latin typeface="Arial" panose="020B0604020202020204" pitchFamily="34" charset="0"/>
              <a:cs typeface="Arial" panose="020B0604020202020204" pitchFamily="34" charset="0"/>
            </a:endParaRPr>
          </a:p>
          <a:p>
            <a:endParaRPr lang="de-DE" sz="4400">
              <a:latin typeface="Arial"/>
              <a:cs typeface="Arial"/>
            </a:endParaRPr>
          </a:p>
          <a:p>
            <a:pPr marL="685800" indent="-685800">
              <a:buFont typeface="Wingdings" pitchFamily="2" charset="2"/>
              <a:buChar char="Ø"/>
            </a:pPr>
            <a:r>
              <a:rPr lang="de-DE" sz="4400">
                <a:latin typeface="Arial"/>
                <a:cs typeface="Arial"/>
              </a:rPr>
              <a:t>Young </a:t>
            </a:r>
            <a:r>
              <a:rPr lang="de-DE" sz="4400" err="1">
                <a:latin typeface="Arial"/>
                <a:cs typeface="Arial"/>
              </a:rPr>
              <a:t>people</a:t>
            </a:r>
            <a:r>
              <a:rPr lang="de-DE" sz="4400">
                <a:latin typeface="Arial"/>
                <a:cs typeface="Arial"/>
              </a:rPr>
              <a:t> and </a:t>
            </a:r>
            <a:r>
              <a:rPr lang="de-DE" sz="4400" err="1">
                <a:latin typeface="Arial"/>
                <a:cs typeface="Arial"/>
              </a:rPr>
              <a:t>minorities</a:t>
            </a:r>
            <a:r>
              <a:rPr lang="de-DE" sz="4400">
                <a:latin typeface="Arial"/>
                <a:cs typeface="Arial"/>
              </a:rPr>
              <a:t> </a:t>
            </a:r>
            <a:r>
              <a:rPr lang="de-DE" sz="4400" err="1">
                <a:latin typeface="Arial"/>
                <a:cs typeface="Arial"/>
              </a:rPr>
              <a:t>are</a:t>
            </a:r>
            <a:r>
              <a:rPr lang="de-DE" sz="4400">
                <a:latin typeface="Arial"/>
                <a:cs typeface="Arial"/>
              </a:rPr>
              <a:t> </a:t>
            </a:r>
            <a:r>
              <a:rPr lang="de-DE" sz="4400" err="1">
                <a:latin typeface="Arial"/>
                <a:cs typeface="Arial"/>
              </a:rPr>
              <a:t>especially</a:t>
            </a:r>
            <a:r>
              <a:rPr lang="de-DE" sz="4400">
                <a:latin typeface="Arial"/>
                <a:cs typeface="Arial"/>
              </a:rPr>
              <a:t> </a:t>
            </a:r>
            <a:r>
              <a:rPr lang="de-DE" sz="4400" err="1">
                <a:latin typeface="Arial"/>
                <a:cs typeface="Arial"/>
              </a:rPr>
              <a:t>eager</a:t>
            </a:r>
            <a:r>
              <a:rPr lang="de-DE" sz="4400">
                <a:latin typeface="Arial"/>
                <a:cs typeface="Arial"/>
              </a:rPr>
              <a:t> </a:t>
            </a:r>
            <a:r>
              <a:rPr lang="de-DE" sz="4400" err="1">
                <a:latin typeface="Arial"/>
                <a:cs typeface="Arial"/>
              </a:rPr>
              <a:t>to</a:t>
            </a:r>
            <a:r>
              <a:rPr lang="de-DE" sz="4400">
                <a:latin typeface="Arial"/>
                <a:cs typeface="Arial"/>
              </a:rPr>
              <a:t> </a:t>
            </a:r>
            <a:r>
              <a:rPr lang="de-DE" sz="4400" err="1">
                <a:latin typeface="Arial"/>
                <a:cs typeface="Arial"/>
              </a:rPr>
              <a:t>see</a:t>
            </a:r>
            <a:r>
              <a:rPr lang="de-DE" sz="4400">
                <a:latin typeface="Arial"/>
                <a:cs typeface="Arial"/>
              </a:rPr>
              <a:t> </a:t>
            </a:r>
            <a:r>
              <a:rPr lang="de-DE" sz="4400" err="1">
                <a:latin typeface="Arial"/>
                <a:cs typeface="Arial"/>
              </a:rPr>
              <a:t>journalism</a:t>
            </a:r>
            <a:r>
              <a:rPr lang="de-DE" sz="4400">
                <a:latin typeface="Arial"/>
                <a:cs typeface="Arial"/>
              </a:rPr>
              <a:t> </a:t>
            </a:r>
            <a:r>
              <a:rPr lang="de-DE" sz="4400" err="1">
                <a:latin typeface="Arial"/>
                <a:cs typeface="Arial"/>
              </a:rPr>
              <a:t>that</a:t>
            </a:r>
            <a:r>
              <a:rPr lang="de-DE" sz="4400">
                <a:latin typeface="Arial"/>
                <a:cs typeface="Arial"/>
              </a:rPr>
              <a:t> </a:t>
            </a:r>
            <a:r>
              <a:rPr lang="de-DE" sz="4400" err="1">
                <a:latin typeface="Arial"/>
                <a:cs typeface="Arial"/>
              </a:rPr>
              <a:t>embraces</a:t>
            </a:r>
            <a:r>
              <a:rPr lang="de-DE" sz="4400">
                <a:latin typeface="Arial"/>
                <a:cs typeface="Arial"/>
              </a:rPr>
              <a:t> diverse </a:t>
            </a:r>
            <a:r>
              <a:rPr lang="de-DE" sz="4400" err="1">
                <a:latin typeface="Arial"/>
                <a:cs typeface="Arial"/>
              </a:rPr>
              <a:t>perspectives</a:t>
            </a:r>
            <a:r>
              <a:rPr lang="de-DE" sz="4400">
                <a:latin typeface="Arial"/>
                <a:cs typeface="Arial"/>
              </a:rPr>
              <a:t>.</a:t>
            </a:r>
            <a:endParaRPr lang="en-US" sz="4400">
              <a:latin typeface="Arial" panose="020B0604020202020204" pitchFamily="34" charset="0"/>
              <a:cs typeface="Arial" panose="020B0604020202020204" pitchFamily="34" charset="0"/>
            </a:endParaRPr>
          </a:p>
          <a:p>
            <a:endParaRPr lang="de-DE" sz="4400">
              <a:latin typeface="Arial" panose="020B0604020202020204" pitchFamily="34" charset="0"/>
              <a:cs typeface="Arial" panose="020B0604020202020204" pitchFamily="34" charset="0"/>
            </a:endParaRPr>
          </a:p>
          <a:p>
            <a:pPr marL="685800" indent="-685800">
              <a:buFont typeface="Wingdings" pitchFamily="2" charset="2"/>
              <a:buChar char="Ø"/>
            </a:pPr>
            <a:r>
              <a:rPr lang="de-DE" sz="4400" err="1">
                <a:latin typeface="Arial"/>
                <a:cs typeface="Arial"/>
              </a:rPr>
              <a:t>There</a:t>
            </a:r>
            <a:r>
              <a:rPr lang="de-DE" sz="4400">
                <a:latin typeface="Arial"/>
                <a:cs typeface="Arial"/>
              </a:rPr>
              <a:t> </a:t>
            </a:r>
            <a:r>
              <a:rPr lang="de-DE" sz="4400" err="1">
                <a:latin typeface="Arial"/>
                <a:cs typeface="Arial"/>
              </a:rPr>
              <a:t>are</a:t>
            </a:r>
            <a:r>
              <a:rPr lang="de-DE" sz="4400">
                <a:latin typeface="Arial"/>
                <a:cs typeface="Arial"/>
              </a:rPr>
              <a:t> </a:t>
            </a:r>
            <a:r>
              <a:rPr lang="de-DE" sz="4400" err="1">
                <a:latin typeface="Arial"/>
                <a:cs typeface="Arial"/>
              </a:rPr>
              <a:t>signs</a:t>
            </a:r>
            <a:r>
              <a:rPr lang="de-DE" sz="4400">
                <a:latin typeface="Arial"/>
                <a:cs typeface="Arial"/>
              </a:rPr>
              <a:t> </a:t>
            </a:r>
            <a:r>
              <a:rPr lang="de-DE" sz="4400" err="1">
                <a:latin typeface="Arial"/>
                <a:cs typeface="Arial"/>
              </a:rPr>
              <a:t>that</a:t>
            </a:r>
            <a:r>
              <a:rPr lang="de-DE" sz="4400">
                <a:latin typeface="Arial"/>
                <a:cs typeface="Arial"/>
              </a:rPr>
              <a:t> </a:t>
            </a:r>
            <a:r>
              <a:rPr lang="de-DE" sz="4400" err="1">
                <a:latin typeface="Arial"/>
                <a:cs typeface="Arial"/>
              </a:rPr>
              <a:t>constructive</a:t>
            </a:r>
            <a:r>
              <a:rPr lang="de-DE" sz="4400">
                <a:latin typeface="Arial"/>
                <a:cs typeface="Arial"/>
              </a:rPr>
              <a:t> </a:t>
            </a:r>
            <a:r>
              <a:rPr lang="de-DE" sz="4400" err="1">
                <a:latin typeface="Arial"/>
                <a:cs typeface="Arial"/>
              </a:rPr>
              <a:t>journalism</a:t>
            </a:r>
            <a:r>
              <a:rPr lang="de-DE" sz="4400">
                <a:latin typeface="Arial"/>
                <a:cs typeface="Arial"/>
              </a:rPr>
              <a:t> </a:t>
            </a:r>
            <a:r>
              <a:rPr lang="de-DE" sz="4400" err="1">
                <a:latin typeface="Arial"/>
                <a:cs typeface="Arial"/>
              </a:rPr>
              <a:t>has</a:t>
            </a:r>
            <a:r>
              <a:rPr lang="de-DE" sz="4400">
                <a:latin typeface="Arial"/>
                <a:cs typeface="Arial"/>
              </a:rPr>
              <a:t> a </a:t>
            </a:r>
            <a:r>
              <a:rPr lang="de-DE" sz="4400" b="1">
                <a:latin typeface="Arial"/>
                <a:cs typeface="Arial"/>
              </a:rPr>
              <a:t>positive </a:t>
            </a:r>
            <a:r>
              <a:rPr lang="de-DE" sz="4400" b="1" err="1">
                <a:latin typeface="Arial"/>
                <a:cs typeface="Arial"/>
              </a:rPr>
              <a:t>effect</a:t>
            </a:r>
            <a:r>
              <a:rPr lang="de-DE" sz="4400" b="1">
                <a:latin typeface="Arial"/>
                <a:cs typeface="Arial"/>
              </a:rPr>
              <a:t> on </a:t>
            </a:r>
            <a:r>
              <a:rPr lang="de-DE" sz="4400" b="1" err="1">
                <a:latin typeface="Arial"/>
                <a:cs typeface="Arial"/>
              </a:rPr>
              <a:t>media</a:t>
            </a:r>
            <a:r>
              <a:rPr lang="de-DE" sz="4400" b="1">
                <a:latin typeface="Arial"/>
                <a:cs typeface="Arial"/>
              </a:rPr>
              <a:t> </a:t>
            </a:r>
            <a:r>
              <a:rPr lang="de-DE" sz="4400" b="1" err="1">
                <a:latin typeface="Arial"/>
                <a:cs typeface="Arial"/>
              </a:rPr>
              <a:t>monetisation</a:t>
            </a:r>
            <a:r>
              <a:rPr lang="de-DE" sz="4400">
                <a:latin typeface="Arial"/>
                <a:cs typeface="Arial"/>
              </a:rPr>
              <a:t> at </a:t>
            </a:r>
            <a:r>
              <a:rPr lang="de-DE" sz="4400" err="1">
                <a:latin typeface="Arial"/>
                <a:cs typeface="Arial"/>
              </a:rPr>
              <a:t>the</a:t>
            </a:r>
            <a:r>
              <a:rPr lang="de-DE" sz="4400">
                <a:latin typeface="Arial"/>
                <a:cs typeface="Arial"/>
              </a:rPr>
              <a:t> regional and national </a:t>
            </a:r>
            <a:r>
              <a:rPr lang="de-DE" sz="4400" err="1">
                <a:latin typeface="Arial"/>
                <a:cs typeface="Arial"/>
              </a:rPr>
              <a:t>levels</a:t>
            </a:r>
            <a:r>
              <a:rPr lang="de-DE" sz="4400">
                <a:latin typeface="Arial"/>
                <a:cs typeface="Arial"/>
              </a:rPr>
              <a:t> </a:t>
            </a:r>
            <a:endParaRPr lang="de-DE" sz="4400">
              <a:latin typeface="Arial" panose="020B0604020202020204" pitchFamily="34" charset="0"/>
              <a:cs typeface="Arial" panose="020B0604020202020204" pitchFamily="34" charset="0"/>
            </a:endParaRPr>
          </a:p>
        </p:txBody>
      </p:sp>
      <p:sp>
        <p:nvSpPr>
          <p:cNvPr id="11" name="Textfeld 10">
            <a:extLst>
              <a:ext uri="{FF2B5EF4-FFF2-40B4-BE49-F238E27FC236}">
                <a16:creationId xmlns:a16="http://schemas.microsoft.com/office/drawing/2014/main" id="{F9AA6741-B157-B41A-9216-084F2E34C02B}"/>
              </a:ext>
            </a:extLst>
          </p:cNvPr>
          <p:cNvSpPr txBox="1"/>
          <p:nvPr/>
        </p:nvSpPr>
        <p:spPr>
          <a:xfrm>
            <a:off x="16261587" y="11792113"/>
            <a:ext cx="7868805" cy="1077218"/>
          </a:xfrm>
          <a:prstGeom prst="rect">
            <a:avLst/>
          </a:prstGeom>
          <a:noFill/>
        </p:spPr>
        <p:txBody>
          <a:bodyPr wrap="square" lIns="91440" tIns="45720" rIns="91440" bIns="45720" rtlCol="0" anchor="t">
            <a:spAutoFit/>
          </a:bodyPr>
          <a:lstStyle/>
          <a:p>
            <a:pPr>
              <a:spcBef>
                <a:spcPts val="1080"/>
              </a:spcBef>
              <a:buSzPts val="1600"/>
            </a:pPr>
            <a:r>
              <a:rPr lang="de-DE" sz="2800">
                <a:latin typeface="Arial"/>
                <a:cs typeface="Arial"/>
              </a:rPr>
              <a:t> </a:t>
            </a:r>
            <a:r>
              <a:rPr lang="de-DE" sz="2400">
                <a:latin typeface="Arial"/>
                <a:cs typeface="Arial"/>
              </a:rPr>
              <a:t>Source: Grimme Akademie, 2021</a:t>
            </a:r>
          </a:p>
          <a:p>
            <a:endParaRPr lang="de-DE"/>
          </a:p>
        </p:txBody>
      </p:sp>
    </p:spTree>
    <p:extLst>
      <p:ext uri="{BB962C8B-B14F-4D97-AF65-F5344CB8AC3E}">
        <p14:creationId xmlns:p14="http://schemas.microsoft.com/office/powerpoint/2010/main" val="1647501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734556F8-E194-4F5F-BA8C-AEE9CF5B1FE9}"/>
              </a:ext>
            </a:extLst>
          </p:cNvPr>
          <p:cNvSpPr>
            <a:spLocks noGrp="1"/>
          </p:cNvSpPr>
          <p:nvPr>
            <p:ph type="ftr" sz="quarter" idx="15"/>
          </p:nvPr>
        </p:nvSpPr>
        <p:spPr/>
        <p:txBody>
          <a:bodyPr/>
          <a:lstStyle/>
          <a:p>
            <a:r>
              <a:rPr lang="en-US"/>
              <a:t>Moving your media outlet forward| DW Akademie | Constructive Journalism Lab</a:t>
            </a:r>
            <a:endParaRPr lang="de-DE"/>
          </a:p>
        </p:txBody>
      </p:sp>
      <p:sp>
        <p:nvSpPr>
          <p:cNvPr id="7" name="Datumsplatzhalter 6">
            <a:extLst>
              <a:ext uri="{FF2B5EF4-FFF2-40B4-BE49-F238E27FC236}">
                <a16:creationId xmlns:a16="http://schemas.microsoft.com/office/drawing/2014/main" id="{5F27A4A8-041D-4505-91DE-0708B7C71AC6}"/>
              </a:ext>
            </a:extLst>
          </p:cNvPr>
          <p:cNvSpPr>
            <a:spLocks noGrp="1"/>
          </p:cNvSpPr>
          <p:nvPr>
            <p:ph type="dt" sz="half" idx="16"/>
          </p:nvPr>
        </p:nvSpPr>
        <p:spPr/>
        <p:txBody>
          <a:bodyPr/>
          <a:lstStyle/>
          <a:p>
            <a:fld id="{2E1EA034-35FE-4DB0-907B-E8AD732C69F3}"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pic>
        <p:nvPicPr>
          <p:cNvPr id="9" name="Bildplatzhalter 8">
            <a:extLst>
              <a:ext uri="{FF2B5EF4-FFF2-40B4-BE49-F238E27FC236}">
                <a16:creationId xmlns:a16="http://schemas.microsoft.com/office/drawing/2014/main" id="{ABA73DB2-004C-F26B-C9C6-1B28AA2EBEE2}"/>
              </a:ext>
            </a:extLst>
          </p:cNvPr>
          <p:cNvPicPr>
            <a:picLocks noGrp="1" noChangeAspect="1"/>
          </p:cNvPicPr>
          <p:nvPr>
            <p:ph type="pic" sz="quarter" idx="14"/>
          </p:nvPr>
        </p:nvPicPr>
        <p:blipFill>
          <a:blip r:embed="rId3"/>
          <a:srcRect t="16" b="16"/>
          <a:stretch>
            <a:fillRect/>
          </a:stretch>
        </p:blipFill>
        <p:spPr/>
      </p:pic>
      <p:sp>
        <p:nvSpPr>
          <p:cNvPr id="3" name="Titel 2"/>
          <p:cNvSpPr>
            <a:spLocks noGrp="1"/>
          </p:cNvSpPr>
          <p:nvPr>
            <p:ph type="title"/>
          </p:nvPr>
        </p:nvSpPr>
        <p:spPr/>
        <p:txBody>
          <a:bodyPr>
            <a:normAutofit/>
          </a:bodyPr>
          <a:lstStyle/>
          <a:p>
            <a:r>
              <a:rPr lang="de-DE">
                <a:solidFill>
                  <a:schemeClr val="bg1"/>
                </a:solidFill>
              </a:rPr>
              <a:t>Analytics and </a:t>
            </a:r>
            <a:r>
              <a:rPr lang="de-DE" err="1">
                <a:solidFill>
                  <a:schemeClr val="bg1"/>
                </a:solidFill>
              </a:rPr>
              <a:t>metrics</a:t>
            </a:r>
            <a:endParaRPr lang="de-DE"/>
          </a:p>
        </p:txBody>
      </p:sp>
    </p:spTree>
    <p:extLst>
      <p:ext uri="{BB962C8B-B14F-4D97-AF65-F5344CB8AC3E}">
        <p14:creationId xmlns:p14="http://schemas.microsoft.com/office/powerpoint/2010/main" val="810981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49317" y="1831213"/>
            <a:ext cx="12865785" cy="3190566"/>
          </a:xfrm>
        </p:spPr>
        <p:txBody>
          <a:bodyPr>
            <a:normAutofit fontScale="90000"/>
          </a:bodyPr>
          <a:lstStyle/>
          <a:p>
            <a:r>
              <a:rPr lang="de-DE" err="1">
                <a:latin typeface="Georgia"/>
              </a:rPr>
              <a:t>If</a:t>
            </a:r>
            <a:r>
              <a:rPr lang="de-DE">
                <a:latin typeface="Georgia"/>
              </a:rPr>
              <a:t> a </a:t>
            </a:r>
            <a:r>
              <a:rPr lang="de-DE" err="1">
                <a:latin typeface="Georgia"/>
              </a:rPr>
              <a:t>story</a:t>
            </a:r>
            <a:r>
              <a:rPr lang="de-DE">
                <a:latin typeface="Georgia"/>
              </a:rPr>
              <a:t> </a:t>
            </a:r>
            <a:r>
              <a:rPr lang="de-DE" err="1">
                <a:latin typeface="Georgia"/>
              </a:rPr>
              <a:t>has</a:t>
            </a:r>
            <a:r>
              <a:rPr lang="de-DE">
                <a:latin typeface="Georgia"/>
              </a:rPr>
              <a:t> a high </a:t>
            </a:r>
            <a:r>
              <a:rPr lang="de-DE" err="1">
                <a:latin typeface="Georgia"/>
              </a:rPr>
              <a:t>viewership</a:t>
            </a:r>
            <a:r>
              <a:rPr lang="de-DE">
                <a:latin typeface="Georgia"/>
              </a:rPr>
              <a:t> rate but </a:t>
            </a:r>
            <a:r>
              <a:rPr lang="de-DE" err="1">
                <a:latin typeface="Georgia"/>
              </a:rPr>
              <a:t>users</a:t>
            </a:r>
            <a:r>
              <a:rPr lang="de-DE">
                <a:latin typeface="Georgia"/>
              </a:rPr>
              <a:t> </a:t>
            </a:r>
            <a:r>
              <a:rPr lang="de-DE" err="1">
                <a:latin typeface="Georgia"/>
              </a:rPr>
              <a:t>spend</a:t>
            </a:r>
            <a:r>
              <a:rPr lang="de-DE">
                <a:latin typeface="Georgia"/>
              </a:rPr>
              <a:t> </a:t>
            </a:r>
            <a:r>
              <a:rPr lang="de-DE" err="1">
                <a:latin typeface="Georgia"/>
              </a:rPr>
              <a:t>low</a:t>
            </a:r>
            <a:r>
              <a:rPr lang="de-DE">
                <a:latin typeface="Georgia"/>
              </a:rPr>
              <a:t> time </a:t>
            </a:r>
            <a:r>
              <a:rPr lang="de-DE" err="1">
                <a:latin typeface="Georgia"/>
              </a:rPr>
              <a:t>range</a:t>
            </a:r>
            <a:r>
              <a:rPr lang="de-DE">
                <a:latin typeface="Georgia"/>
              </a:rPr>
              <a:t> on </a:t>
            </a:r>
            <a:r>
              <a:rPr lang="de-DE" err="1">
                <a:latin typeface="Georgia"/>
              </a:rPr>
              <a:t>the</a:t>
            </a:r>
            <a:r>
              <a:rPr lang="de-DE">
                <a:latin typeface="Georgia"/>
              </a:rPr>
              <a:t> </a:t>
            </a:r>
            <a:r>
              <a:rPr lang="de-DE" err="1">
                <a:latin typeface="Georgia"/>
              </a:rPr>
              <a:t>page</a:t>
            </a:r>
            <a:r>
              <a:rPr lang="de-DE">
                <a:latin typeface="Georgia"/>
              </a:rPr>
              <a:t>, </a:t>
            </a:r>
            <a:r>
              <a:rPr lang="de-DE" err="1">
                <a:latin typeface="Georgia"/>
              </a:rPr>
              <a:t>what</a:t>
            </a:r>
            <a:r>
              <a:rPr lang="de-DE">
                <a:latin typeface="Georgia"/>
              </a:rPr>
              <a:t> </a:t>
            </a:r>
            <a:r>
              <a:rPr lang="de-DE" err="1">
                <a:latin typeface="Georgia"/>
              </a:rPr>
              <a:t>does</a:t>
            </a:r>
            <a:r>
              <a:rPr lang="de-DE">
                <a:latin typeface="Georgia"/>
              </a:rPr>
              <a:t> </a:t>
            </a:r>
            <a:r>
              <a:rPr lang="de-DE" err="1">
                <a:latin typeface="Georgia"/>
              </a:rPr>
              <a:t>it</a:t>
            </a:r>
            <a:r>
              <a:rPr lang="de-DE">
                <a:latin typeface="Georgia"/>
              </a:rPr>
              <a:t> </a:t>
            </a:r>
            <a:r>
              <a:rPr lang="de-DE" err="1">
                <a:latin typeface="Georgia"/>
              </a:rPr>
              <a:t>mean</a:t>
            </a:r>
            <a:r>
              <a:rPr lang="de-DE">
                <a:latin typeface="Georgia"/>
              </a:rPr>
              <a:t>? </a:t>
            </a:r>
            <a:br>
              <a:rPr lang="en-US"/>
            </a:br>
            <a:endParaRPr lang="de-DE"/>
          </a:p>
        </p:txBody>
      </p:sp>
      <p:sp>
        <p:nvSpPr>
          <p:cNvPr id="4" name="Textplatzhalter 3"/>
          <p:cNvSpPr>
            <a:spLocks noGrp="1"/>
          </p:cNvSpPr>
          <p:nvPr>
            <p:ph type="body" sz="quarter" idx="12"/>
          </p:nvPr>
        </p:nvSpPr>
        <p:spPr>
          <a:xfrm>
            <a:off x="10434950" y="6688871"/>
            <a:ext cx="12056096" cy="3411917"/>
          </a:xfrm>
        </p:spPr>
        <p:txBody>
          <a:bodyPr vert="horz" lIns="91440" tIns="45720" rIns="91440" bIns="45720" rtlCol="0" anchor="t">
            <a:normAutofit/>
          </a:bodyPr>
          <a:lstStyle/>
          <a:p>
            <a:pPr marL="0" indent="0" algn="r">
              <a:lnSpc>
                <a:spcPct val="110000"/>
              </a:lnSpc>
              <a:buNone/>
            </a:pPr>
            <a:r>
              <a:rPr lang="de-DE" sz="4400">
                <a:solidFill>
                  <a:srgbClr val="C00000"/>
                </a:solidFill>
                <a:latin typeface="Arial"/>
                <a:ea typeface="DW Noto Sans"/>
                <a:cs typeface="Arial"/>
              </a:rPr>
              <a:t>The </a:t>
            </a:r>
            <a:r>
              <a:rPr lang="de-DE" sz="4400" err="1">
                <a:solidFill>
                  <a:srgbClr val="C00000"/>
                </a:solidFill>
                <a:latin typeface="Arial"/>
                <a:ea typeface="DW Noto Sans"/>
                <a:cs typeface="Arial"/>
              </a:rPr>
              <a:t>content</a:t>
            </a:r>
            <a:r>
              <a:rPr lang="de-DE" sz="4400">
                <a:solidFill>
                  <a:srgbClr val="C00000"/>
                </a:solidFill>
                <a:latin typeface="Arial"/>
                <a:ea typeface="DW Noto Sans"/>
                <a:cs typeface="Arial"/>
              </a:rPr>
              <a:t> </a:t>
            </a:r>
            <a:r>
              <a:rPr lang="de-DE" sz="4400" err="1">
                <a:solidFill>
                  <a:srgbClr val="C00000"/>
                </a:solidFill>
                <a:latin typeface="Arial"/>
                <a:ea typeface="DW Noto Sans"/>
                <a:cs typeface="Arial"/>
              </a:rPr>
              <a:t>of</a:t>
            </a:r>
            <a:r>
              <a:rPr lang="de-DE" sz="4400">
                <a:solidFill>
                  <a:srgbClr val="C00000"/>
                </a:solidFill>
                <a:latin typeface="Arial"/>
                <a:ea typeface="DW Noto Sans"/>
                <a:cs typeface="Arial"/>
              </a:rPr>
              <a:t> </a:t>
            </a:r>
            <a:r>
              <a:rPr lang="de-DE" sz="4400" err="1">
                <a:solidFill>
                  <a:srgbClr val="C00000"/>
                </a:solidFill>
                <a:latin typeface="Arial"/>
                <a:ea typeface="DW Noto Sans"/>
                <a:cs typeface="Arial"/>
              </a:rPr>
              <a:t>the</a:t>
            </a:r>
            <a:r>
              <a:rPr lang="de-DE" sz="4400">
                <a:solidFill>
                  <a:srgbClr val="C00000"/>
                </a:solidFill>
                <a:latin typeface="Arial"/>
                <a:ea typeface="DW Noto Sans"/>
                <a:cs typeface="Arial"/>
              </a:rPr>
              <a:t> </a:t>
            </a:r>
            <a:r>
              <a:rPr lang="de-DE" sz="4400" err="1">
                <a:solidFill>
                  <a:srgbClr val="C00000"/>
                </a:solidFill>
                <a:latin typeface="Arial"/>
                <a:ea typeface="DW Noto Sans"/>
                <a:cs typeface="Arial"/>
              </a:rPr>
              <a:t>story</a:t>
            </a:r>
            <a:r>
              <a:rPr lang="de-DE" sz="4400">
                <a:solidFill>
                  <a:srgbClr val="C00000"/>
                </a:solidFill>
                <a:latin typeface="Arial"/>
                <a:ea typeface="DW Noto Sans"/>
                <a:cs typeface="Arial"/>
              </a:rPr>
              <a:t> was </a:t>
            </a:r>
            <a:r>
              <a:rPr lang="de-DE" sz="4400" b="1">
                <a:solidFill>
                  <a:srgbClr val="C00000"/>
                </a:solidFill>
                <a:latin typeface="Arial"/>
                <a:ea typeface="DW Noto Sans"/>
                <a:cs typeface="Arial"/>
              </a:rPr>
              <a:t>not </a:t>
            </a:r>
            <a:r>
              <a:rPr lang="de-DE" sz="4400" b="1" err="1">
                <a:solidFill>
                  <a:srgbClr val="C00000"/>
                </a:solidFill>
                <a:latin typeface="Arial"/>
                <a:ea typeface="DW Noto Sans"/>
                <a:cs typeface="Arial"/>
              </a:rPr>
              <a:t>as</a:t>
            </a:r>
            <a:r>
              <a:rPr lang="de-DE" sz="4400" b="1">
                <a:solidFill>
                  <a:srgbClr val="C00000"/>
                </a:solidFill>
                <a:latin typeface="Arial"/>
                <a:ea typeface="DW Noto Sans"/>
                <a:cs typeface="Arial"/>
              </a:rPr>
              <a:t> </a:t>
            </a:r>
            <a:r>
              <a:rPr lang="de-DE" sz="4400" b="1" err="1">
                <a:solidFill>
                  <a:srgbClr val="C00000"/>
                </a:solidFill>
                <a:latin typeface="Arial"/>
                <a:ea typeface="DW Noto Sans"/>
                <a:cs typeface="Arial"/>
              </a:rPr>
              <a:t>good</a:t>
            </a:r>
            <a:r>
              <a:rPr lang="de-DE" sz="4400">
                <a:solidFill>
                  <a:srgbClr val="C00000"/>
                </a:solidFill>
                <a:latin typeface="Arial"/>
                <a:ea typeface="DW Noto Sans"/>
                <a:cs typeface="Arial"/>
              </a:rPr>
              <a:t> </a:t>
            </a:r>
            <a:r>
              <a:rPr lang="de-DE" sz="4400" err="1">
                <a:solidFill>
                  <a:srgbClr val="C00000"/>
                </a:solidFill>
                <a:latin typeface="Arial"/>
                <a:ea typeface="DW Noto Sans"/>
                <a:cs typeface="Arial"/>
              </a:rPr>
              <a:t>as</a:t>
            </a:r>
            <a:r>
              <a:rPr lang="de-DE" sz="4400">
                <a:solidFill>
                  <a:srgbClr val="C00000"/>
                </a:solidFill>
                <a:latin typeface="Arial"/>
                <a:ea typeface="DW Noto Sans"/>
                <a:cs typeface="Arial"/>
              </a:rPr>
              <a:t> </a:t>
            </a:r>
            <a:r>
              <a:rPr lang="de-DE" sz="4400" err="1">
                <a:solidFill>
                  <a:srgbClr val="C00000"/>
                </a:solidFill>
                <a:latin typeface="Arial"/>
                <a:ea typeface="DW Noto Sans"/>
                <a:cs typeface="Arial"/>
              </a:rPr>
              <a:t>the</a:t>
            </a:r>
            <a:r>
              <a:rPr lang="de-DE" sz="4400">
                <a:solidFill>
                  <a:srgbClr val="C00000"/>
                </a:solidFill>
                <a:latin typeface="Arial"/>
                <a:ea typeface="DW Noto Sans"/>
                <a:cs typeface="Arial"/>
              </a:rPr>
              <a:t> </a:t>
            </a:r>
            <a:r>
              <a:rPr lang="de-DE" sz="4400" err="1">
                <a:solidFill>
                  <a:srgbClr val="C00000"/>
                </a:solidFill>
                <a:latin typeface="Arial"/>
                <a:ea typeface="DW Noto Sans"/>
                <a:cs typeface="Arial"/>
              </a:rPr>
              <a:t>headline</a:t>
            </a:r>
            <a:r>
              <a:rPr lang="de-DE" sz="4400">
                <a:solidFill>
                  <a:srgbClr val="C00000"/>
                </a:solidFill>
                <a:latin typeface="Arial"/>
                <a:ea typeface="DW Noto Sans"/>
                <a:cs typeface="Arial"/>
              </a:rPr>
              <a:t> and </a:t>
            </a:r>
            <a:r>
              <a:rPr lang="de-DE" sz="4400" err="1">
                <a:solidFill>
                  <a:srgbClr val="C00000"/>
                </a:solidFill>
                <a:latin typeface="Arial"/>
                <a:ea typeface="DW Noto Sans"/>
                <a:cs typeface="Arial"/>
              </a:rPr>
              <a:t>picture</a:t>
            </a:r>
            <a:r>
              <a:rPr lang="de-DE" sz="4400">
                <a:solidFill>
                  <a:srgbClr val="C00000"/>
                </a:solidFill>
                <a:latin typeface="Arial"/>
                <a:ea typeface="DW Noto Sans"/>
                <a:cs typeface="Arial"/>
              </a:rPr>
              <a:t> </a:t>
            </a:r>
            <a:r>
              <a:rPr lang="de-DE" sz="4400" err="1">
                <a:solidFill>
                  <a:srgbClr val="C00000"/>
                </a:solidFill>
                <a:latin typeface="Arial"/>
                <a:ea typeface="DW Noto Sans"/>
                <a:cs typeface="Arial"/>
              </a:rPr>
              <a:t>used</a:t>
            </a:r>
            <a:r>
              <a:rPr lang="de-DE" sz="4400">
                <a:solidFill>
                  <a:srgbClr val="C00000"/>
                </a:solidFill>
                <a:latin typeface="Arial"/>
                <a:ea typeface="DW Noto Sans"/>
                <a:cs typeface="Arial"/>
              </a:rPr>
              <a:t> </a:t>
            </a:r>
            <a:r>
              <a:rPr lang="de-DE" sz="4400" err="1">
                <a:solidFill>
                  <a:srgbClr val="C00000"/>
                </a:solidFill>
                <a:latin typeface="Arial"/>
                <a:ea typeface="DW Noto Sans"/>
                <a:cs typeface="Arial"/>
              </a:rPr>
              <a:t>to</a:t>
            </a:r>
            <a:r>
              <a:rPr lang="de-DE" sz="4400">
                <a:solidFill>
                  <a:srgbClr val="C00000"/>
                </a:solidFill>
                <a:latin typeface="Arial"/>
                <a:ea typeface="DW Noto Sans"/>
                <a:cs typeface="Arial"/>
              </a:rPr>
              <a:t> promote it.</a:t>
            </a:r>
            <a:r>
              <a:rPr lang="de-DE" sz="4800">
                <a:solidFill>
                  <a:srgbClr val="C00000"/>
                </a:solidFill>
                <a:latin typeface="Arial"/>
                <a:ea typeface="DW Noto Sans"/>
                <a:cs typeface="Arial"/>
              </a:rPr>
              <a:t> </a:t>
            </a:r>
            <a:endParaRPr lang="de-DE" sz="4800">
              <a:solidFill>
                <a:srgbClr val="C00000"/>
              </a:solidFill>
            </a:endParaRPr>
          </a:p>
          <a:p>
            <a:pPr marL="0" indent="0" algn="r">
              <a:buNone/>
            </a:pPr>
            <a:endParaRPr lang="de-DE"/>
          </a:p>
        </p:txBody>
      </p:sp>
      <p:sp>
        <p:nvSpPr>
          <p:cNvPr id="7" name="Fußzeilenplatzhalter 6">
            <a:extLst>
              <a:ext uri="{FF2B5EF4-FFF2-40B4-BE49-F238E27FC236}">
                <a16:creationId xmlns:a16="http://schemas.microsoft.com/office/drawing/2014/main" id="{6CB96AFC-C067-455D-A1BE-58148C4EFCAB}"/>
              </a:ext>
            </a:extLst>
          </p:cNvPr>
          <p:cNvSpPr>
            <a:spLocks noGrp="1"/>
          </p:cNvSpPr>
          <p:nvPr>
            <p:ph type="ftr" sz="quarter" idx="15"/>
          </p:nvPr>
        </p:nvSpPr>
        <p:spPr/>
        <p:txBody>
          <a:bodyPr/>
          <a:lstStyle/>
          <a:p>
            <a:r>
              <a:rPr lang="en-US"/>
              <a:t>Moving your media outlet forward| DW Akademie | Constructive Journalism Lab</a:t>
            </a:r>
            <a:endParaRPr lang="de-DE"/>
          </a:p>
        </p:txBody>
      </p:sp>
      <p:sp>
        <p:nvSpPr>
          <p:cNvPr id="8" name="Datumsplatzhalter 7">
            <a:extLst>
              <a:ext uri="{FF2B5EF4-FFF2-40B4-BE49-F238E27FC236}">
                <a16:creationId xmlns:a16="http://schemas.microsoft.com/office/drawing/2014/main" id="{BD49A1E8-9701-4504-85BF-A69BD683BC59}"/>
              </a:ext>
            </a:extLst>
          </p:cNvPr>
          <p:cNvSpPr>
            <a:spLocks noGrp="1"/>
          </p:cNvSpPr>
          <p:nvPr>
            <p:ph type="dt" sz="half" idx="16"/>
          </p:nvPr>
        </p:nvSpPr>
        <p:spPr/>
        <p:txBody>
          <a:bodyPr/>
          <a:lstStyle/>
          <a:p>
            <a:fld id="{E83C0CE0-D374-4487-99AA-49BA744BD0C0}"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1245449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85754" y="1449752"/>
            <a:ext cx="14108939" cy="2659838"/>
          </a:xfrm>
        </p:spPr>
        <p:txBody>
          <a:bodyPr>
            <a:normAutofit fontScale="90000"/>
          </a:bodyPr>
          <a:lstStyle/>
          <a:p>
            <a:r>
              <a:rPr lang="de-DE" err="1">
                <a:latin typeface="Georgia"/>
              </a:rPr>
              <a:t>If</a:t>
            </a:r>
            <a:r>
              <a:rPr lang="de-DE">
                <a:latin typeface="Georgia"/>
              </a:rPr>
              <a:t> </a:t>
            </a:r>
            <a:r>
              <a:rPr lang="de-DE" err="1">
                <a:latin typeface="Georgia"/>
              </a:rPr>
              <a:t>the</a:t>
            </a:r>
            <a:r>
              <a:rPr lang="de-DE">
                <a:latin typeface="Georgia"/>
              </a:rPr>
              <a:t> </a:t>
            </a:r>
            <a:r>
              <a:rPr lang="de-DE" err="1">
                <a:latin typeface="Georgia"/>
              </a:rPr>
              <a:t>case</a:t>
            </a:r>
            <a:r>
              <a:rPr lang="de-DE">
                <a:latin typeface="Georgia"/>
              </a:rPr>
              <a:t> </a:t>
            </a:r>
            <a:r>
              <a:rPr lang="de-DE" err="1">
                <a:latin typeface="Georgia"/>
              </a:rPr>
              <a:t>is</a:t>
            </a:r>
            <a:r>
              <a:rPr lang="de-DE">
                <a:latin typeface="Georgia"/>
              </a:rPr>
              <a:t> </a:t>
            </a:r>
            <a:r>
              <a:rPr lang="de-DE" err="1">
                <a:latin typeface="Georgia"/>
              </a:rPr>
              <a:t>reversed</a:t>
            </a:r>
            <a:r>
              <a:rPr lang="de-DE">
                <a:latin typeface="Georgia"/>
              </a:rPr>
              <a:t> - high </a:t>
            </a:r>
            <a:r>
              <a:rPr lang="de-DE" err="1">
                <a:latin typeface="Georgia"/>
              </a:rPr>
              <a:t>dwell</a:t>
            </a:r>
            <a:r>
              <a:rPr lang="de-DE">
                <a:latin typeface="Georgia"/>
              </a:rPr>
              <a:t> time but </a:t>
            </a:r>
            <a:r>
              <a:rPr lang="de-DE" err="1">
                <a:latin typeface="Georgia"/>
              </a:rPr>
              <a:t>low</a:t>
            </a:r>
            <a:r>
              <a:rPr lang="de-DE">
                <a:latin typeface="Georgia"/>
              </a:rPr>
              <a:t> </a:t>
            </a:r>
            <a:r>
              <a:rPr lang="de-DE" err="1">
                <a:latin typeface="Georgia"/>
              </a:rPr>
              <a:t>viewership</a:t>
            </a:r>
            <a:r>
              <a:rPr lang="de-DE">
                <a:latin typeface="Georgia"/>
              </a:rPr>
              <a:t>? </a:t>
            </a:r>
            <a:br>
              <a:rPr lang="en-US"/>
            </a:br>
            <a:endParaRPr lang="de-DE"/>
          </a:p>
        </p:txBody>
      </p:sp>
      <p:sp>
        <p:nvSpPr>
          <p:cNvPr id="4" name="Textplatzhalter 3"/>
          <p:cNvSpPr>
            <a:spLocks noGrp="1"/>
          </p:cNvSpPr>
          <p:nvPr>
            <p:ph type="body" sz="quarter" idx="12"/>
          </p:nvPr>
        </p:nvSpPr>
        <p:spPr>
          <a:xfrm>
            <a:off x="10799608" y="5063518"/>
            <a:ext cx="11857192" cy="4937759"/>
          </a:xfrm>
        </p:spPr>
        <p:txBody>
          <a:bodyPr vert="horz" lIns="91440" tIns="45720" rIns="91440" bIns="45720" rtlCol="0" anchor="t">
            <a:normAutofit/>
          </a:bodyPr>
          <a:lstStyle/>
          <a:p>
            <a:pPr marL="0" indent="0" algn="r">
              <a:lnSpc>
                <a:spcPct val="110000"/>
              </a:lnSpc>
              <a:buNone/>
            </a:pPr>
            <a:r>
              <a:rPr lang="de-DE" sz="4400" err="1">
                <a:solidFill>
                  <a:srgbClr val="C00000"/>
                </a:solidFill>
                <a:latin typeface="Arial"/>
                <a:ea typeface="DW Noto Sans"/>
                <a:cs typeface="Arial"/>
              </a:rPr>
              <a:t>It</a:t>
            </a:r>
            <a:r>
              <a:rPr lang="de-DE" sz="4400">
                <a:solidFill>
                  <a:srgbClr val="C00000"/>
                </a:solidFill>
                <a:latin typeface="Arial"/>
                <a:ea typeface="DW Noto Sans"/>
                <a:cs typeface="Arial"/>
              </a:rPr>
              <a:t> </a:t>
            </a:r>
            <a:r>
              <a:rPr lang="de-DE" sz="4400" err="1">
                <a:solidFill>
                  <a:srgbClr val="C00000"/>
                </a:solidFill>
                <a:latin typeface="Arial"/>
                <a:ea typeface="DW Noto Sans"/>
                <a:cs typeface="Arial"/>
              </a:rPr>
              <a:t>means</a:t>
            </a:r>
            <a:r>
              <a:rPr lang="de-DE" sz="4400">
                <a:solidFill>
                  <a:srgbClr val="C00000"/>
                </a:solidFill>
                <a:latin typeface="Arial"/>
                <a:ea typeface="DW Noto Sans"/>
                <a:cs typeface="Arial"/>
              </a:rPr>
              <a:t> </a:t>
            </a:r>
            <a:r>
              <a:rPr lang="de-DE" sz="4400" err="1">
                <a:solidFill>
                  <a:srgbClr val="C00000"/>
                </a:solidFill>
                <a:latin typeface="Arial"/>
                <a:ea typeface="DW Noto Sans"/>
                <a:cs typeface="Arial"/>
              </a:rPr>
              <a:t>the</a:t>
            </a:r>
            <a:r>
              <a:rPr lang="de-DE" sz="4400">
                <a:solidFill>
                  <a:srgbClr val="C00000"/>
                </a:solidFill>
                <a:latin typeface="Arial"/>
                <a:ea typeface="DW Noto Sans"/>
                <a:cs typeface="Arial"/>
              </a:rPr>
              <a:t> </a:t>
            </a:r>
            <a:r>
              <a:rPr lang="de-DE" sz="4400" b="1" err="1">
                <a:solidFill>
                  <a:srgbClr val="C00000"/>
                </a:solidFill>
                <a:latin typeface="Arial"/>
                <a:ea typeface="DW Noto Sans"/>
                <a:cs typeface="Arial"/>
              </a:rPr>
              <a:t>story</a:t>
            </a:r>
            <a:r>
              <a:rPr lang="de-DE" sz="4400" b="1">
                <a:solidFill>
                  <a:srgbClr val="C00000"/>
                </a:solidFill>
                <a:latin typeface="Arial"/>
                <a:ea typeface="DW Noto Sans"/>
                <a:cs typeface="Arial"/>
              </a:rPr>
              <a:t> </a:t>
            </a:r>
            <a:r>
              <a:rPr lang="de-DE" sz="4400" b="1" err="1">
                <a:solidFill>
                  <a:srgbClr val="C00000"/>
                </a:solidFill>
                <a:latin typeface="Arial"/>
                <a:ea typeface="DW Noto Sans"/>
                <a:cs typeface="Arial"/>
              </a:rPr>
              <a:t>is</a:t>
            </a:r>
            <a:r>
              <a:rPr lang="de-DE" sz="4400" b="1">
                <a:solidFill>
                  <a:srgbClr val="C00000"/>
                </a:solidFill>
                <a:latin typeface="Arial"/>
                <a:ea typeface="DW Noto Sans"/>
                <a:cs typeface="Arial"/>
              </a:rPr>
              <a:t> </a:t>
            </a:r>
            <a:r>
              <a:rPr lang="de-DE" sz="4400" b="1" err="1">
                <a:solidFill>
                  <a:srgbClr val="C00000"/>
                </a:solidFill>
                <a:latin typeface="Arial"/>
                <a:ea typeface="DW Noto Sans"/>
                <a:cs typeface="Arial"/>
              </a:rPr>
              <a:t>good</a:t>
            </a:r>
            <a:r>
              <a:rPr lang="de-DE" sz="4400">
                <a:solidFill>
                  <a:srgbClr val="C00000"/>
                </a:solidFill>
                <a:latin typeface="Arial"/>
                <a:ea typeface="DW Noto Sans"/>
                <a:cs typeface="Arial"/>
              </a:rPr>
              <a:t> and </a:t>
            </a:r>
            <a:r>
              <a:rPr lang="de-DE" sz="4400" err="1">
                <a:solidFill>
                  <a:srgbClr val="C00000"/>
                </a:solidFill>
                <a:latin typeface="Arial"/>
                <a:ea typeface="DW Noto Sans"/>
                <a:cs typeface="Arial"/>
              </a:rPr>
              <a:t>people</a:t>
            </a:r>
            <a:r>
              <a:rPr lang="de-DE" sz="4400">
                <a:solidFill>
                  <a:srgbClr val="C00000"/>
                </a:solidFill>
                <a:latin typeface="Arial"/>
                <a:ea typeface="DW Noto Sans"/>
                <a:cs typeface="Arial"/>
              </a:rPr>
              <a:t> like it. But </a:t>
            </a:r>
            <a:r>
              <a:rPr lang="de-DE" sz="4400" err="1">
                <a:solidFill>
                  <a:srgbClr val="C00000"/>
                </a:solidFill>
                <a:latin typeface="Arial"/>
                <a:ea typeface="DW Noto Sans"/>
                <a:cs typeface="Arial"/>
              </a:rPr>
              <a:t>they</a:t>
            </a:r>
            <a:r>
              <a:rPr lang="de-DE" sz="4400">
                <a:solidFill>
                  <a:srgbClr val="C00000"/>
                </a:solidFill>
                <a:latin typeface="Arial"/>
                <a:ea typeface="DW Noto Sans"/>
                <a:cs typeface="Arial"/>
              </a:rPr>
              <a:t> </a:t>
            </a:r>
            <a:r>
              <a:rPr lang="de-DE" sz="4400" err="1">
                <a:solidFill>
                  <a:srgbClr val="C00000"/>
                </a:solidFill>
                <a:latin typeface="Arial"/>
                <a:ea typeface="DW Noto Sans"/>
                <a:cs typeface="Arial"/>
              </a:rPr>
              <a:t>can't</a:t>
            </a:r>
            <a:r>
              <a:rPr lang="de-DE" sz="4400">
                <a:solidFill>
                  <a:srgbClr val="C00000"/>
                </a:solidFill>
                <a:latin typeface="Arial"/>
                <a:ea typeface="DW Noto Sans"/>
                <a:cs typeface="Arial"/>
              </a:rPr>
              <a:t> </a:t>
            </a:r>
            <a:r>
              <a:rPr lang="de-DE" sz="4400" err="1">
                <a:solidFill>
                  <a:srgbClr val="C00000"/>
                </a:solidFill>
                <a:latin typeface="Arial"/>
                <a:ea typeface="DW Noto Sans"/>
                <a:cs typeface="Arial"/>
              </a:rPr>
              <a:t>easily</a:t>
            </a:r>
            <a:r>
              <a:rPr lang="de-DE" sz="4400">
                <a:solidFill>
                  <a:srgbClr val="C00000"/>
                </a:solidFill>
                <a:latin typeface="Arial"/>
                <a:ea typeface="DW Noto Sans"/>
                <a:cs typeface="Arial"/>
              </a:rPr>
              <a:t> </a:t>
            </a:r>
            <a:r>
              <a:rPr lang="de-DE" sz="4400" err="1">
                <a:solidFill>
                  <a:srgbClr val="C00000"/>
                </a:solidFill>
                <a:latin typeface="Arial"/>
                <a:ea typeface="DW Noto Sans"/>
                <a:cs typeface="Arial"/>
              </a:rPr>
              <a:t>reach</a:t>
            </a:r>
            <a:r>
              <a:rPr lang="de-DE" sz="4400">
                <a:solidFill>
                  <a:srgbClr val="C00000"/>
                </a:solidFill>
                <a:latin typeface="Arial"/>
                <a:ea typeface="DW Noto Sans"/>
                <a:cs typeface="Arial"/>
              </a:rPr>
              <a:t> it. </a:t>
            </a:r>
            <a:r>
              <a:rPr lang="de-DE" sz="4400" err="1">
                <a:solidFill>
                  <a:srgbClr val="C00000"/>
                </a:solidFill>
                <a:latin typeface="Arial"/>
                <a:ea typeface="DW Noto Sans"/>
                <a:cs typeface="Arial"/>
              </a:rPr>
              <a:t>It</a:t>
            </a:r>
            <a:r>
              <a:rPr lang="de-DE" sz="4400">
                <a:solidFill>
                  <a:srgbClr val="C00000"/>
                </a:solidFill>
                <a:latin typeface="Arial"/>
                <a:ea typeface="DW Noto Sans"/>
                <a:cs typeface="Arial"/>
              </a:rPr>
              <a:t> </a:t>
            </a:r>
            <a:r>
              <a:rPr lang="de-DE" sz="4400" err="1">
                <a:solidFill>
                  <a:srgbClr val="C00000"/>
                </a:solidFill>
                <a:latin typeface="Arial"/>
                <a:ea typeface="DW Noto Sans"/>
                <a:cs typeface="Arial"/>
              </a:rPr>
              <a:t>might</a:t>
            </a:r>
            <a:r>
              <a:rPr lang="de-DE" sz="4400">
                <a:solidFill>
                  <a:srgbClr val="C00000"/>
                </a:solidFill>
                <a:latin typeface="Arial"/>
                <a:ea typeface="DW Noto Sans"/>
                <a:cs typeface="Arial"/>
              </a:rPr>
              <a:t> </a:t>
            </a:r>
            <a:r>
              <a:rPr lang="de-DE" sz="4400" err="1">
                <a:solidFill>
                  <a:srgbClr val="C00000"/>
                </a:solidFill>
                <a:latin typeface="Arial"/>
                <a:ea typeface="DW Noto Sans"/>
                <a:cs typeface="Arial"/>
              </a:rPr>
              <a:t>be</a:t>
            </a:r>
            <a:r>
              <a:rPr lang="de-DE" sz="4400">
                <a:solidFill>
                  <a:srgbClr val="C00000"/>
                </a:solidFill>
                <a:latin typeface="Arial"/>
                <a:ea typeface="DW Noto Sans"/>
                <a:cs typeface="Arial"/>
              </a:rPr>
              <a:t> on </a:t>
            </a:r>
            <a:r>
              <a:rPr lang="de-DE" sz="4400" err="1">
                <a:solidFill>
                  <a:srgbClr val="C00000"/>
                </a:solidFill>
                <a:latin typeface="Arial"/>
                <a:ea typeface="DW Noto Sans"/>
                <a:cs typeface="Arial"/>
              </a:rPr>
              <a:t>the</a:t>
            </a:r>
            <a:r>
              <a:rPr lang="de-DE" sz="4400">
                <a:solidFill>
                  <a:srgbClr val="C00000"/>
                </a:solidFill>
                <a:latin typeface="Arial"/>
                <a:ea typeface="DW Noto Sans"/>
                <a:cs typeface="Arial"/>
              </a:rPr>
              <a:t> </a:t>
            </a:r>
            <a:r>
              <a:rPr lang="de-DE" sz="4400" err="1">
                <a:solidFill>
                  <a:srgbClr val="C00000"/>
                </a:solidFill>
                <a:latin typeface="Arial"/>
                <a:ea typeface="DW Noto Sans"/>
                <a:cs typeface="Arial"/>
              </a:rPr>
              <a:t>wrong</a:t>
            </a:r>
            <a:r>
              <a:rPr lang="de-DE" sz="4400">
                <a:solidFill>
                  <a:srgbClr val="C00000"/>
                </a:solidFill>
                <a:latin typeface="Arial"/>
                <a:ea typeface="DW Noto Sans"/>
                <a:cs typeface="Arial"/>
              </a:rPr>
              <a:t> </a:t>
            </a:r>
            <a:r>
              <a:rPr lang="de-DE" sz="4400" err="1">
                <a:solidFill>
                  <a:srgbClr val="C00000"/>
                </a:solidFill>
                <a:latin typeface="Arial"/>
                <a:ea typeface="DW Noto Sans"/>
                <a:cs typeface="Arial"/>
              </a:rPr>
              <a:t>platform</a:t>
            </a:r>
            <a:r>
              <a:rPr lang="de-DE" sz="4400">
                <a:solidFill>
                  <a:srgbClr val="C00000"/>
                </a:solidFill>
                <a:latin typeface="Arial"/>
                <a:ea typeface="DW Noto Sans"/>
                <a:cs typeface="Arial"/>
              </a:rPr>
              <a:t>.  </a:t>
            </a:r>
            <a:endParaRPr lang="de-DE" sz="4400">
              <a:solidFill>
                <a:srgbClr val="C00000"/>
              </a:solidFill>
            </a:endParaRPr>
          </a:p>
          <a:p>
            <a:pPr marL="0" indent="0" algn="r">
              <a:buNone/>
            </a:pPr>
            <a:endParaRPr lang="de-DE"/>
          </a:p>
        </p:txBody>
      </p:sp>
      <p:sp>
        <p:nvSpPr>
          <p:cNvPr id="7" name="Fußzeilenplatzhalter 6">
            <a:extLst>
              <a:ext uri="{FF2B5EF4-FFF2-40B4-BE49-F238E27FC236}">
                <a16:creationId xmlns:a16="http://schemas.microsoft.com/office/drawing/2014/main" id="{6CB96AFC-C067-455D-A1BE-58148C4EFCAB}"/>
              </a:ext>
            </a:extLst>
          </p:cNvPr>
          <p:cNvSpPr>
            <a:spLocks noGrp="1"/>
          </p:cNvSpPr>
          <p:nvPr>
            <p:ph type="ftr" sz="quarter" idx="15"/>
          </p:nvPr>
        </p:nvSpPr>
        <p:spPr/>
        <p:txBody>
          <a:bodyPr/>
          <a:lstStyle/>
          <a:p>
            <a:r>
              <a:rPr lang="en-US"/>
              <a:t>Moving your media outlet forward| DW Akademie | Constructive Journalism Lab</a:t>
            </a:r>
            <a:endParaRPr lang="de-DE"/>
          </a:p>
        </p:txBody>
      </p:sp>
      <p:sp>
        <p:nvSpPr>
          <p:cNvPr id="8" name="Datumsplatzhalter 7">
            <a:extLst>
              <a:ext uri="{FF2B5EF4-FFF2-40B4-BE49-F238E27FC236}">
                <a16:creationId xmlns:a16="http://schemas.microsoft.com/office/drawing/2014/main" id="{BD49A1E8-9701-4504-85BF-A69BD683BC59}"/>
              </a:ext>
            </a:extLst>
          </p:cNvPr>
          <p:cNvSpPr>
            <a:spLocks noGrp="1"/>
          </p:cNvSpPr>
          <p:nvPr>
            <p:ph type="dt" sz="half" idx="16"/>
          </p:nvPr>
        </p:nvSpPr>
        <p:spPr/>
        <p:txBody>
          <a:bodyPr/>
          <a:lstStyle/>
          <a:p>
            <a:fld id="{7F98A337-CC8B-447D-8217-30A3F6687B3B}"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
        <p:nvSpPr>
          <p:cNvPr id="6" name="Textfeld 5">
            <a:extLst>
              <a:ext uri="{FF2B5EF4-FFF2-40B4-BE49-F238E27FC236}">
                <a16:creationId xmlns:a16="http://schemas.microsoft.com/office/drawing/2014/main" id="{B35AF194-D44E-4D47-8831-FC26CDF34EDC}"/>
              </a:ext>
            </a:extLst>
          </p:cNvPr>
          <p:cNvSpPr txBox="1"/>
          <p:nvPr/>
        </p:nvSpPr>
        <p:spPr>
          <a:xfrm>
            <a:off x="13396379" y="11189242"/>
            <a:ext cx="413267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Arial"/>
                <a:cs typeface="Arial"/>
              </a:rPr>
              <a:t>Source: ahrefs.com</a:t>
            </a:r>
          </a:p>
        </p:txBody>
      </p:sp>
    </p:spTree>
    <p:extLst>
      <p:ext uri="{BB962C8B-B14F-4D97-AF65-F5344CB8AC3E}">
        <p14:creationId xmlns:p14="http://schemas.microsoft.com/office/powerpoint/2010/main" val="1206469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E96800C-005F-4241-8FE0-8F20D51D25AF}"/>
              </a:ext>
            </a:extLst>
          </p:cNvPr>
          <p:cNvSpPr>
            <a:spLocks noGrp="1"/>
          </p:cNvSpPr>
          <p:nvPr>
            <p:ph type="body" sz="quarter" idx="11"/>
          </p:nvPr>
        </p:nvSpPr>
        <p:spPr>
          <a:xfrm>
            <a:off x="1320799" y="954088"/>
            <a:ext cx="21691601" cy="9849240"/>
          </a:xfrm>
        </p:spPr>
        <p:txBody>
          <a:bodyPr/>
          <a:lstStyle/>
          <a:p>
            <a:r>
              <a:rPr lang="en-US"/>
              <a:t>“I want the whole newsroom to believe that when we press publish, that is not the end of the process. And I also want the newsroom to believe that these numbers can help them improve their journalism.”</a:t>
            </a:r>
            <a:endParaRPr lang="de-DE"/>
          </a:p>
        </p:txBody>
      </p:sp>
      <p:sp>
        <p:nvSpPr>
          <p:cNvPr id="3" name="Textplatzhalter 2">
            <a:extLst>
              <a:ext uri="{FF2B5EF4-FFF2-40B4-BE49-F238E27FC236}">
                <a16:creationId xmlns:a16="http://schemas.microsoft.com/office/drawing/2014/main" id="{F09A0804-F67A-4879-A09C-C8E952C5A627}"/>
              </a:ext>
            </a:extLst>
          </p:cNvPr>
          <p:cNvSpPr>
            <a:spLocks noGrp="1"/>
          </p:cNvSpPr>
          <p:nvPr>
            <p:ph type="body" sz="quarter" idx="12"/>
          </p:nvPr>
        </p:nvSpPr>
        <p:spPr>
          <a:xfrm>
            <a:off x="0" y="9831621"/>
            <a:ext cx="24382413" cy="1123950"/>
          </a:xfrm>
        </p:spPr>
        <p:txBody>
          <a:bodyPr/>
          <a:lstStyle/>
          <a:p>
            <a:r>
              <a:rPr lang="en-GB" sz="3600">
                <a:solidFill>
                  <a:srgbClr val="000000"/>
                </a:solidFill>
                <a:latin typeface="Arial"/>
                <a:cs typeface="Arial"/>
                <a:sym typeface="Arial"/>
              </a:rPr>
              <a:t>Chris Moran, head of editorial innovation at “The Guardian”</a:t>
            </a:r>
            <a:endParaRPr lang="de-DE"/>
          </a:p>
        </p:txBody>
      </p:sp>
      <p:sp>
        <p:nvSpPr>
          <p:cNvPr id="4" name="Fußzeilenplatzhalter 3">
            <a:extLst>
              <a:ext uri="{FF2B5EF4-FFF2-40B4-BE49-F238E27FC236}">
                <a16:creationId xmlns:a16="http://schemas.microsoft.com/office/drawing/2014/main" id="{097FAF89-D978-40FC-B8A7-F00AF906D0F8}"/>
              </a:ext>
            </a:extLst>
          </p:cNvPr>
          <p:cNvSpPr>
            <a:spLocks noGrp="1"/>
          </p:cNvSpPr>
          <p:nvPr>
            <p:ph type="ftr" sz="quarter" idx="14"/>
          </p:nvPr>
        </p:nvSpPr>
        <p:spPr/>
        <p:txBody>
          <a:bodyPr/>
          <a:lstStyle/>
          <a:p>
            <a:r>
              <a:rPr lang="en-US"/>
              <a:t>Moving your media outlet forward| DW Akademie | Constructive Journalism Lab</a:t>
            </a:r>
            <a:endParaRPr lang="de-DE"/>
          </a:p>
        </p:txBody>
      </p:sp>
      <p:sp>
        <p:nvSpPr>
          <p:cNvPr id="5" name="Datumsplatzhalter 4">
            <a:extLst>
              <a:ext uri="{FF2B5EF4-FFF2-40B4-BE49-F238E27FC236}">
                <a16:creationId xmlns:a16="http://schemas.microsoft.com/office/drawing/2014/main" id="{FB4AD87C-5EC4-4B8B-BB64-EF8F13097AC6}"/>
              </a:ext>
            </a:extLst>
          </p:cNvPr>
          <p:cNvSpPr>
            <a:spLocks noGrp="1"/>
          </p:cNvSpPr>
          <p:nvPr>
            <p:ph type="dt" sz="half" idx="15"/>
          </p:nvPr>
        </p:nvSpPr>
        <p:spPr/>
        <p:txBody>
          <a:bodyPr/>
          <a:lstStyle/>
          <a:p>
            <a:fld id="{8353C3A4-5BEA-458C-A764-2D057A45285E}"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4148560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7200">
                <a:latin typeface="Georgia"/>
              </a:rPr>
              <a:t>Case </a:t>
            </a:r>
            <a:r>
              <a:rPr lang="de-DE" sz="7200" err="1">
                <a:latin typeface="Georgia"/>
              </a:rPr>
              <a:t>study</a:t>
            </a:r>
            <a:r>
              <a:rPr lang="de-DE" sz="7200">
                <a:latin typeface="Georgia"/>
              </a:rPr>
              <a:t> </a:t>
            </a:r>
            <a:br>
              <a:rPr lang="de-DE">
                <a:latin typeface="Georgia"/>
              </a:rPr>
            </a:br>
            <a:r>
              <a:rPr lang="de-DE" sz="7200">
                <a:latin typeface="Georgia"/>
              </a:rPr>
              <a:t>New York Times</a:t>
            </a:r>
            <a:br>
              <a:rPr lang="de-DE"/>
            </a:br>
            <a:endParaRPr lang="de-DE"/>
          </a:p>
        </p:txBody>
      </p:sp>
      <p:sp>
        <p:nvSpPr>
          <p:cNvPr id="9" name="Fußzeilenplatzhalter 8">
            <a:extLst>
              <a:ext uri="{FF2B5EF4-FFF2-40B4-BE49-F238E27FC236}">
                <a16:creationId xmlns:a16="http://schemas.microsoft.com/office/drawing/2014/main" id="{7128FEA6-E798-48A3-9297-793AA8FA363E}"/>
              </a:ext>
            </a:extLst>
          </p:cNvPr>
          <p:cNvSpPr>
            <a:spLocks noGrp="1"/>
          </p:cNvSpPr>
          <p:nvPr>
            <p:ph type="ftr" sz="quarter" idx="18"/>
          </p:nvPr>
        </p:nvSpPr>
        <p:spPr/>
        <p:txBody>
          <a:bodyPr/>
          <a:lstStyle/>
          <a:p>
            <a:r>
              <a:rPr lang="en-US"/>
              <a:t>Moving your media outlet forward| DW Akademie | Constructive Journalism Lab</a:t>
            </a:r>
            <a:endParaRPr lang="de-DE"/>
          </a:p>
        </p:txBody>
      </p:sp>
      <p:sp>
        <p:nvSpPr>
          <p:cNvPr id="11" name="Datumsplatzhalter 10">
            <a:extLst>
              <a:ext uri="{FF2B5EF4-FFF2-40B4-BE49-F238E27FC236}">
                <a16:creationId xmlns:a16="http://schemas.microsoft.com/office/drawing/2014/main" id="{082C1889-1F63-42D6-917F-6725A736CE74}"/>
              </a:ext>
            </a:extLst>
          </p:cNvPr>
          <p:cNvSpPr>
            <a:spLocks noGrp="1"/>
          </p:cNvSpPr>
          <p:nvPr>
            <p:ph type="dt" sz="half" idx="19"/>
          </p:nvPr>
        </p:nvSpPr>
        <p:spPr/>
        <p:txBody>
          <a:bodyPr/>
          <a:lstStyle/>
          <a:p>
            <a:fld id="{3DCEFC43-66CE-447F-8B83-6F20F867105F}"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
        <p:nvSpPr>
          <p:cNvPr id="10" name="Ellipse 9">
            <a:extLst>
              <a:ext uri="{FF2B5EF4-FFF2-40B4-BE49-F238E27FC236}">
                <a16:creationId xmlns:a16="http://schemas.microsoft.com/office/drawing/2014/main" id="{F7F9B0E0-F0AB-287A-E459-1F16CE443DF8}"/>
              </a:ext>
            </a:extLst>
          </p:cNvPr>
          <p:cNvSpPr/>
          <p:nvPr/>
        </p:nvSpPr>
        <p:spPr>
          <a:xfrm>
            <a:off x="7878586" y="722895"/>
            <a:ext cx="4167925" cy="2834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a:solidFill>
                  <a:srgbClr val="002060"/>
                </a:solidFill>
                <a:latin typeface="Arial"/>
                <a:cs typeface="Arial"/>
              </a:rPr>
              <a:t>A </a:t>
            </a:r>
            <a:r>
              <a:rPr lang="de-DE" sz="2800" b="1">
                <a:solidFill>
                  <a:srgbClr val="002060"/>
                </a:solidFill>
                <a:latin typeface="Arial"/>
                <a:cs typeface="Arial"/>
              </a:rPr>
              <a:t>social </a:t>
            </a:r>
            <a:r>
              <a:rPr lang="de-DE" sz="2800" b="1" err="1">
                <a:solidFill>
                  <a:srgbClr val="002060"/>
                </a:solidFill>
                <a:latin typeface="Arial"/>
                <a:cs typeface="Arial"/>
              </a:rPr>
              <a:t>editor</a:t>
            </a:r>
            <a:r>
              <a:rPr lang="de-DE">
                <a:solidFill>
                  <a:srgbClr val="002060"/>
                </a:solidFill>
                <a:latin typeface="Arial"/>
                <a:cs typeface="Arial"/>
              </a:rPr>
              <a:t> </a:t>
            </a:r>
            <a:r>
              <a:rPr lang="de-DE" sz="2800" err="1">
                <a:solidFill>
                  <a:srgbClr val="002060"/>
                </a:solidFill>
                <a:latin typeface="Arial"/>
                <a:cs typeface="Arial"/>
              </a:rPr>
              <a:t>who</a:t>
            </a:r>
            <a:r>
              <a:rPr lang="de-DE" sz="2800">
                <a:solidFill>
                  <a:srgbClr val="002060"/>
                </a:solidFill>
                <a:latin typeface="Arial"/>
                <a:cs typeface="Arial"/>
              </a:rPr>
              <a:t> </a:t>
            </a:r>
            <a:r>
              <a:rPr lang="de-DE" sz="2800" err="1">
                <a:solidFill>
                  <a:srgbClr val="002060"/>
                </a:solidFill>
                <a:latin typeface="Arial"/>
                <a:cs typeface="Arial"/>
              </a:rPr>
              <a:t>decides</a:t>
            </a:r>
            <a:r>
              <a:rPr lang="de-DE" sz="2800">
                <a:solidFill>
                  <a:srgbClr val="002060"/>
                </a:solidFill>
                <a:latin typeface="Arial"/>
                <a:cs typeface="Arial"/>
              </a:rPr>
              <a:t> </a:t>
            </a:r>
            <a:r>
              <a:rPr lang="de-DE" sz="2800" err="1">
                <a:solidFill>
                  <a:srgbClr val="002060"/>
                </a:solidFill>
                <a:latin typeface="Arial"/>
                <a:cs typeface="Arial"/>
              </a:rPr>
              <a:t>which</a:t>
            </a:r>
            <a:r>
              <a:rPr lang="de-DE" sz="2800">
                <a:solidFill>
                  <a:srgbClr val="002060"/>
                </a:solidFill>
                <a:latin typeface="Arial"/>
                <a:cs typeface="Arial"/>
              </a:rPr>
              <a:t> </a:t>
            </a:r>
            <a:r>
              <a:rPr lang="de-DE" sz="2800" err="1">
                <a:solidFill>
                  <a:srgbClr val="002060"/>
                </a:solidFill>
                <a:latin typeface="Arial"/>
                <a:cs typeface="Arial"/>
              </a:rPr>
              <a:t>platforms</a:t>
            </a:r>
            <a:r>
              <a:rPr lang="de-DE" sz="2800">
                <a:solidFill>
                  <a:srgbClr val="002060"/>
                </a:solidFill>
                <a:latin typeface="Arial"/>
                <a:cs typeface="Arial"/>
              </a:rPr>
              <a:t> </a:t>
            </a:r>
            <a:r>
              <a:rPr lang="de-DE" sz="2800" err="1">
                <a:solidFill>
                  <a:srgbClr val="002060"/>
                </a:solidFill>
                <a:latin typeface="Arial"/>
                <a:cs typeface="Arial"/>
              </a:rPr>
              <a:t>are</a:t>
            </a:r>
            <a:r>
              <a:rPr lang="de-DE" sz="2800">
                <a:solidFill>
                  <a:srgbClr val="002060"/>
                </a:solidFill>
                <a:latin typeface="Arial"/>
                <a:cs typeface="Arial"/>
              </a:rPr>
              <a:t> </a:t>
            </a:r>
            <a:r>
              <a:rPr lang="de-DE" sz="2800" err="1">
                <a:solidFill>
                  <a:srgbClr val="002060"/>
                </a:solidFill>
                <a:latin typeface="Arial"/>
                <a:cs typeface="Arial"/>
              </a:rPr>
              <a:t>best</a:t>
            </a:r>
            <a:r>
              <a:rPr lang="de-DE" sz="2800">
                <a:solidFill>
                  <a:srgbClr val="002060"/>
                </a:solidFill>
                <a:latin typeface="Arial"/>
                <a:cs typeface="Arial"/>
              </a:rPr>
              <a:t> </a:t>
            </a:r>
            <a:r>
              <a:rPr lang="de-DE" sz="2800" err="1">
                <a:solidFill>
                  <a:srgbClr val="002060"/>
                </a:solidFill>
                <a:latin typeface="Arial"/>
                <a:cs typeface="Arial"/>
              </a:rPr>
              <a:t>for</a:t>
            </a:r>
            <a:r>
              <a:rPr lang="de-DE" sz="2800">
                <a:solidFill>
                  <a:srgbClr val="002060"/>
                </a:solidFill>
                <a:latin typeface="Arial"/>
                <a:cs typeface="Arial"/>
              </a:rPr>
              <a:t> </a:t>
            </a:r>
            <a:r>
              <a:rPr lang="de-DE" sz="2800" err="1">
                <a:solidFill>
                  <a:srgbClr val="002060"/>
                </a:solidFill>
                <a:latin typeface="Arial"/>
                <a:cs typeface="Arial"/>
              </a:rPr>
              <a:t>the</a:t>
            </a:r>
            <a:r>
              <a:rPr lang="de-DE" sz="2800">
                <a:solidFill>
                  <a:srgbClr val="002060"/>
                </a:solidFill>
                <a:latin typeface="Arial"/>
                <a:cs typeface="Arial"/>
              </a:rPr>
              <a:t> </a:t>
            </a:r>
            <a:r>
              <a:rPr lang="de-DE" sz="2800" err="1">
                <a:solidFill>
                  <a:srgbClr val="002060"/>
                </a:solidFill>
                <a:latin typeface="Arial"/>
                <a:cs typeface="Arial"/>
              </a:rPr>
              <a:t>story</a:t>
            </a:r>
            <a:endParaRPr lang="de-DE" sz="2800">
              <a:solidFill>
                <a:srgbClr val="002060"/>
              </a:solidFill>
              <a:ea typeface="DW Noto Sans"/>
              <a:cs typeface="DW Noto Sans"/>
            </a:endParaRPr>
          </a:p>
        </p:txBody>
      </p:sp>
      <p:sp>
        <p:nvSpPr>
          <p:cNvPr id="12" name="Ellipse 11">
            <a:extLst>
              <a:ext uri="{FF2B5EF4-FFF2-40B4-BE49-F238E27FC236}">
                <a16:creationId xmlns:a16="http://schemas.microsoft.com/office/drawing/2014/main" id="{A2BCAB2B-B79B-C6CB-4A0B-5D1A0B559E7A}"/>
              </a:ext>
            </a:extLst>
          </p:cNvPr>
          <p:cNvSpPr/>
          <p:nvPr/>
        </p:nvSpPr>
        <p:spPr>
          <a:xfrm>
            <a:off x="15090245" y="1293602"/>
            <a:ext cx="4624738" cy="331010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2800">
                <a:solidFill>
                  <a:srgbClr val="002060"/>
                </a:solidFill>
                <a:latin typeface="Arial"/>
                <a:cs typeface="Arial"/>
              </a:rPr>
              <a:t>An </a:t>
            </a:r>
            <a:r>
              <a:rPr lang="de-DE" sz="2800" b="1">
                <a:solidFill>
                  <a:srgbClr val="002060"/>
                </a:solidFill>
                <a:latin typeface="Arial"/>
                <a:cs typeface="Arial"/>
              </a:rPr>
              <a:t>expert</a:t>
            </a:r>
            <a:r>
              <a:rPr lang="de-DE" sz="2800">
                <a:solidFill>
                  <a:srgbClr val="002060"/>
                </a:solidFill>
                <a:latin typeface="Arial"/>
                <a:cs typeface="Arial"/>
              </a:rPr>
              <a:t> </a:t>
            </a:r>
            <a:r>
              <a:rPr lang="de-DE" sz="2800" err="1">
                <a:solidFill>
                  <a:srgbClr val="002060"/>
                </a:solidFill>
                <a:latin typeface="Arial"/>
                <a:cs typeface="Arial"/>
              </a:rPr>
              <a:t>to</a:t>
            </a:r>
            <a:r>
              <a:rPr lang="de-DE" sz="2800">
                <a:solidFill>
                  <a:srgbClr val="002060"/>
                </a:solidFill>
                <a:latin typeface="Arial"/>
                <a:cs typeface="Arial"/>
              </a:rPr>
              <a:t> </a:t>
            </a:r>
            <a:r>
              <a:rPr lang="de-DE" sz="2800" err="1">
                <a:solidFill>
                  <a:srgbClr val="002060"/>
                </a:solidFill>
                <a:latin typeface="Arial"/>
                <a:cs typeface="Arial"/>
              </a:rPr>
              <a:t>focus</a:t>
            </a:r>
            <a:r>
              <a:rPr lang="de-DE" sz="2800">
                <a:solidFill>
                  <a:srgbClr val="002060"/>
                </a:solidFill>
                <a:latin typeface="Arial"/>
                <a:cs typeface="Arial"/>
              </a:rPr>
              <a:t> on </a:t>
            </a:r>
            <a:r>
              <a:rPr lang="de-DE" sz="2800" err="1">
                <a:solidFill>
                  <a:srgbClr val="002060"/>
                </a:solidFill>
                <a:latin typeface="Arial"/>
                <a:cs typeface="Arial"/>
              </a:rPr>
              <a:t>ways</a:t>
            </a:r>
            <a:r>
              <a:rPr lang="de-DE" sz="2800">
                <a:solidFill>
                  <a:srgbClr val="002060"/>
                </a:solidFill>
                <a:latin typeface="Arial"/>
                <a:cs typeface="Arial"/>
              </a:rPr>
              <a:t> </a:t>
            </a:r>
            <a:r>
              <a:rPr lang="de-DE" sz="2800" err="1">
                <a:solidFill>
                  <a:srgbClr val="002060"/>
                </a:solidFill>
                <a:latin typeface="Arial"/>
                <a:cs typeface="Arial"/>
              </a:rPr>
              <a:t>to</a:t>
            </a:r>
            <a:r>
              <a:rPr lang="de-DE" sz="2800">
                <a:solidFill>
                  <a:srgbClr val="002060"/>
                </a:solidFill>
                <a:latin typeface="Arial"/>
                <a:cs typeface="Arial"/>
              </a:rPr>
              <a:t> boost a </a:t>
            </a:r>
            <a:r>
              <a:rPr lang="de-DE" sz="2800" err="1">
                <a:solidFill>
                  <a:srgbClr val="002060"/>
                </a:solidFill>
                <a:latin typeface="Arial"/>
                <a:cs typeface="Arial"/>
              </a:rPr>
              <a:t>story</a:t>
            </a:r>
            <a:r>
              <a:rPr lang="de-DE" sz="2800">
                <a:solidFill>
                  <a:srgbClr val="002060"/>
                </a:solidFill>
                <a:latin typeface="Arial"/>
                <a:cs typeface="Arial"/>
              </a:rPr>
              <a:t> on </a:t>
            </a:r>
            <a:r>
              <a:rPr lang="de-DE" sz="2800" err="1">
                <a:solidFill>
                  <a:srgbClr val="002060"/>
                </a:solidFill>
                <a:latin typeface="Arial"/>
                <a:cs typeface="Arial"/>
              </a:rPr>
              <a:t>search</a:t>
            </a:r>
            <a:r>
              <a:rPr lang="de-DE" sz="2800">
                <a:solidFill>
                  <a:srgbClr val="002060"/>
                </a:solidFill>
                <a:latin typeface="Arial"/>
                <a:cs typeface="Arial"/>
              </a:rPr>
              <a:t> </a:t>
            </a:r>
            <a:r>
              <a:rPr lang="de-DE" sz="2800" err="1">
                <a:solidFill>
                  <a:srgbClr val="002060"/>
                </a:solidFill>
                <a:latin typeface="Arial"/>
                <a:cs typeface="Arial"/>
              </a:rPr>
              <a:t>through</a:t>
            </a:r>
            <a:r>
              <a:rPr lang="de-DE" sz="2800">
                <a:solidFill>
                  <a:srgbClr val="002060"/>
                </a:solidFill>
                <a:latin typeface="Arial"/>
                <a:cs typeface="Arial"/>
              </a:rPr>
              <a:t> </a:t>
            </a:r>
            <a:r>
              <a:rPr lang="de-DE" sz="2800" err="1">
                <a:solidFill>
                  <a:srgbClr val="002060"/>
                </a:solidFill>
                <a:latin typeface="Arial"/>
                <a:cs typeface="Arial"/>
              </a:rPr>
              <a:t>headlines</a:t>
            </a:r>
            <a:r>
              <a:rPr lang="de-DE" sz="2800">
                <a:solidFill>
                  <a:srgbClr val="002060"/>
                </a:solidFill>
                <a:latin typeface="Arial"/>
                <a:cs typeface="Arial"/>
              </a:rPr>
              <a:t>, links and </a:t>
            </a:r>
            <a:r>
              <a:rPr lang="de-DE" sz="2800" err="1">
                <a:solidFill>
                  <a:srgbClr val="002060"/>
                </a:solidFill>
                <a:latin typeface="Arial"/>
                <a:cs typeface="Arial"/>
              </a:rPr>
              <a:t>other</a:t>
            </a:r>
            <a:r>
              <a:rPr lang="de-DE" sz="2800">
                <a:solidFill>
                  <a:srgbClr val="002060"/>
                </a:solidFill>
                <a:latin typeface="Arial"/>
                <a:cs typeface="Arial"/>
              </a:rPr>
              <a:t> </a:t>
            </a:r>
            <a:r>
              <a:rPr lang="de-DE" sz="2800" err="1">
                <a:solidFill>
                  <a:srgbClr val="002060"/>
                </a:solidFill>
                <a:latin typeface="Arial"/>
                <a:cs typeface="Arial"/>
              </a:rPr>
              <a:t>tactics</a:t>
            </a:r>
            <a:r>
              <a:rPr lang="de-DE" sz="2800">
                <a:solidFill>
                  <a:srgbClr val="002060"/>
                </a:solidFill>
                <a:latin typeface="Arial"/>
                <a:cs typeface="Arial"/>
              </a:rPr>
              <a:t> </a:t>
            </a:r>
            <a:endParaRPr lang="de-DE">
              <a:solidFill>
                <a:srgbClr val="002060"/>
              </a:solidFill>
              <a:ea typeface="DW Noto Sans"/>
              <a:cs typeface="DW Noto Sans"/>
            </a:endParaRPr>
          </a:p>
        </p:txBody>
      </p:sp>
      <p:sp>
        <p:nvSpPr>
          <p:cNvPr id="13" name="Ellipse 12">
            <a:extLst>
              <a:ext uri="{FF2B5EF4-FFF2-40B4-BE49-F238E27FC236}">
                <a16:creationId xmlns:a16="http://schemas.microsoft.com/office/drawing/2014/main" id="{37BBE831-E5E0-4D27-C138-2CFB4A12D957}"/>
              </a:ext>
            </a:extLst>
          </p:cNvPr>
          <p:cNvSpPr/>
          <p:nvPr/>
        </p:nvSpPr>
        <p:spPr>
          <a:xfrm>
            <a:off x="16194294" y="6924582"/>
            <a:ext cx="4738941" cy="336717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2800">
                <a:solidFill>
                  <a:srgbClr val="002060"/>
                </a:solidFill>
                <a:latin typeface="Arial"/>
                <a:cs typeface="Arial"/>
              </a:rPr>
              <a:t>A </a:t>
            </a:r>
            <a:r>
              <a:rPr lang="de-DE" sz="2800" b="1" err="1">
                <a:solidFill>
                  <a:srgbClr val="002060"/>
                </a:solidFill>
                <a:latin typeface="Arial"/>
                <a:cs typeface="Arial"/>
              </a:rPr>
              <a:t>data</a:t>
            </a:r>
            <a:r>
              <a:rPr lang="de-DE" sz="2800" b="1">
                <a:solidFill>
                  <a:srgbClr val="002060"/>
                </a:solidFill>
                <a:latin typeface="Arial"/>
                <a:cs typeface="Arial"/>
              </a:rPr>
              <a:t> </a:t>
            </a:r>
            <a:r>
              <a:rPr lang="de-DE" sz="2800" b="1" err="1">
                <a:solidFill>
                  <a:srgbClr val="002060"/>
                </a:solidFill>
                <a:latin typeface="Arial"/>
                <a:cs typeface="Arial"/>
              </a:rPr>
              <a:t>analyst</a:t>
            </a:r>
            <a:r>
              <a:rPr lang="de-DE" sz="2800">
                <a:solidFill>
                  <a:srgbClr val="002060"/>
                </a:solidFill>
                <a:latin typeface="Arial"/>
                <a:cs typeface="Arial"/>
              </a:rPr>
              <a:t> </a:t>
            </a:r>
            <a:r>
              <a:rPr lang="de-DE" sz="2800" err="1">
                <a:solidFill>
                  <a:srgbClr val="002060"/>
                </a:solidFill>
                <a:latin typeface="Arial"/>
                <a:cs typeface="Arial"/>
              </a:rPr>
              <a:t>who</a:t>
            </a:r>
            <a:r>
              <a:rPr lang="de-DE" sz="2800">
                <a:solidFill>
                  <a:srgbClr val="002060"/>
                </a:solidFill>
                <a:latin typeface="Arial"/>
                <a:cs typeface="Arial"/>
              </a:rPr>
              <a:t> </a:t>
            </a:r>
            <a:r>
              <a:rPr lang="de-DE" sz="2800" err="1">
                <a:solidFill>
                  <a:srgbClr val="002060"/>
                </a:solidFill>
                <a:latin typeface="Arial"/>
                <a:cs typeface="Arial"/>
              </a:rPr>
              <a:t>evaluates</a:t>
            </a:r>
            <a:r>
              <a:rPr lang="de-DE" sz="2800">
                <a:solidFill>
                  <a:srgbClr val="002060"/>
                </a:solidFill>
                <a:latin typeface="Arial"/>
                <a:cs typeface="Arial"/>
              </a:rPr>
              <a:t> </a:t>
            </a:r>
            <a:r>
              <a:rPr lang="de-DE" sz="2800" err="1">
                <a:solidFill>
                  <a:srgbClr val="002060"/>
                </a:solidFill>
                <a:latin typeface="Arial"/>
                <a:cs typeface="Arial"/>
              </a:rPr>
              <a:t>the</a:t>
            </a:r>
            <a:r>
              <a:rPr lang="de-DE" sz="2800">
                <a:solidFill>
                  <a:srgbClr val="002060"/>
                </a:solidFill>
                <a:latin typeface="Arial"/>
                <a:cs typeface="Arial"/>
              </a:rPr>
              <a:t> </a:t>
            </a:r>
            <a:r>
              <a:rPr lang="de-DE" sz="2800" err="1">
                <a:solidFill>
                  <a:srgbClr val="002060"/>
                </a:solidFill>
                <a:latin typeface="Arial"/>
                <a:cs typeface="Arial"/>
              </a:rPr>
              <a:t>impact</a:t>
            </a:r>
            <a:r>
              <a:rPr lang="de-DE" sz="2800">
                <a:solidFill>
                  <a:srgbClr val="002060"/>
                </a:solidFill>
                <a:latin typeface="Arial"/>
                <a:cs typeface="Arial"/>
              </a:rPr>
              <a:t> </a:t>
            </a:r>
            <a:r>
              <a:rPr lang="de-DE" sz="2800" err="1">
                <a:solidFill>
                  <a:srgbClr val="002060"/>
                </a:solidFill>
                <a:latin typeface="Arial"/>
                <a:cs typeface="Arial"/>
              </a:rPr>
              <a:t>of</a:t>
            </a:r>
            <a:r>
              <a:rPr lang="de-DE" sz="2800">
                <a:solidFill>
                  <a:srgbClr val="002060"/>
                </a:solidFill>
                <a:latin typeface="Arial"/>
                <a:cs typeface="Arial"/>
              </a:rPr>
              <a:t> </a:t>
            </a:r>
            <a:r>
              <a:rPr lang="de-DE" sz="2800" err="1">
                <a:solidFill>
                  <a:srgbClr val="002060"/>
                </a:solidFill>
                <a:latin typeface="Arial"/>
                <a:cs typeface="Arial"/>
              </a:rPr>
              <a:t>the</a:t>
            </a:r>
            <a:r>
              <a:rPr lang="de-DE" sz="2800">
                <a:solidFill>
                  <a:srgbClr val="002060"/>
                </a:solidFill>
                <a:latin typeface="Arial"/>
                <a:cs typeface="Arial"/>
              </a:rPr>
              <a:t> </a:t>
            </a:r>
            <a:r>
              <a:rPr lang="de-DE" sz="2800" err="1">
                <a:solidFill>
                  <a:srgbClr val="002060"/>
                </a:solidFill>
                <a:latin typeface="Arial"/>
                <a:cs typeface="Arial"/>
              </a:rPr>
              <a:t>promotion</a:t>
            </a:r>
            <a:endParaRPr lang="de-DE">
              <a:solidFill>
                <a:srgbClr val="002060"/>
              </a:solidFill>
              <a:ea typeface="DW Noto Sans"/>
              <a:cs typeface="DW Noto Sans"/>
            </a:endParaRPr>
          </a:p>
        </p:txBody>
      </p:sp>
      <p:sp>
        <p:nvSpPr>
          <p:cNvPr id="14" name="Rechteck 13">
            <a:extLst>
              <a:ext uri="{FF2B5EF4-FFF2-40B4-BE49-F238E27FC236}">
                <a16:creationId xmlns:a16="http://schemas.microsoft.com/office/drawing/2014/main" id="{457FBEA4-A850-7CDF-8F7D-C32F5A35254B}"/>
              </a:ext>
            </a:extLst>
          </p:cNvPr>
          <p:cNvSpPr/>
          <p:nvPr/>
        </p:nvSpPr>
        <p:spPr>
          <a:xfrm>
            <a:off x="9150568" y="4185187"/>
            <a:ext cx="5728704" cy="4109091"/>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a:solidFill>
                  <a:srgbClr val="002060"/>
                </a:solidFill>
                <a:latin typeface="Arial"/>
                <a:cs typeface="Arial"/>
              </a:rPr>
              <a:t>Promotion Squad </a:t>
            </a:r>
            <a:r>
              <a:rPr lang="de-DE" sz="5400" err="1">
                <a:solidFill>
                  <a:srgbClr val="002060"/>
                </a:solidFill>
                <a:latin typeface="Arial"/>
                <a:cs typeface="Arial"/>
              </a:rPr>
              <a:t>Strategy</a:t>
            </a:r>
            <a:endParaRPr lang="de-DE" sz="5400">
              <a:solidFill>
                <a:srgbClr val="002060"/>
              </a:solidFill>
              <a:latin typeface="Arial"/>
              <a:cs typeface="Arial"/>
            </a:endParaRPr>
          </a:p>
        </p:txBody>
      </p:sp>
      <p:sp>
        <p:nvSpPr>
          <p:cNvPr id="15" name="Ellipse 14">
            <a:extLst>
              <a:ext uri="{FF2B5EF4-FFF2-40B4-BE49-F238E27FC236}">
                <a16:creationId xmlns:a16="http://schemas.microsoft.com/office/drawing/2014/main" id="{F3C48282-AD58-60F9-D50C-BA703D308019}"/>
              </a:ext>
            </a:extLst>
          </p:cNvPr>
          <p:cNvSpPr/>
          <p:nvPr/>
        </p:nvSpPr>
        <p:spPr>
          <a:xfrm>
            <a:off x="9075700" y="9435695"/>
            <a:ext cx="4910246" cy="355740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2800">
                <a:solidFill>
                  <a:srgbClr val="002060"/>
                </a:solidFill>
                <a:latin typeface="Arial"/>
                <a:cs typeface="Arial"/>
              </a:rPr>
              <a:t>A </a:t>
            </a:r>
            <a:r>
              <a:rPr lang="de-DE" sz="2800" b="1" err="1">
                <a:solidFill>
                  <a:srgbClr val="002060"/>
                </a:solidFill>
                <a:latin typeface="Arial"/>
                <a:cs typeface="Arial"/>
              </a:rPr>
              <a:t>story</a:t>
            </a:r>
            <a:r>
              <a:rPr lang="de-DE" sz="2800" b="1">
                <a:solidFill>
                  <a:srgbClr val="002060"/>
                </a:solidFill>
                <a:latin typeface="Arial"/>
                <a:cs typeface="Arial"/>
              </a:rPr>
              <a:t> </a:t>
            </a:r>
            <a:r>
              <a:rPr lang="de-DE" sz="2800" b="1" err="1">
                <a:solidFill>
                  <a:srgbClr val="002060"/>
                </a:solidFill>
                <a:latin typeface="Arial"/>
                <a:cs typeface="Arial"/>
              </a:rPr>
              <a:t>editor</a:t>
            </a:r>
            <a:r>
              <a:rPr lang="de-DE" sz="2800">
                <a:solidFill>
                  <a:srgbClr val="002060"/>
                </a:solidFill>
                <a:latin typeface="Arial"/>
                <a:cs typeface="Arial"/>
              </a:rPr>
              <a:t> </a:t>
            </a:r>
            <a:r>
              <a:rPr lang="de-DE" sz="2800" err="1">
                <a:solidFill>
                  <a:srgbClr val="002060"/>
                </a:solidFill>
                <a:latin typeface="Arial"/>
                <a:cs typeface="Arial"/>
              </a:rPr>
              <a:t>who</a:t>
            </a:r>
            <a:r>
              <a:rPr lang="de-DE" sz="2800">
                <a:solidFill>
                  <a:srgbClr val="002060"/>
                </a:solidFill>
                <a:latin typeface="Arial"/>
                <a:cs typeface="Arial"/>
              </a:rPr>
              <a:t> </a:t>
            </a:r>
            <a:r>
              <a:rPr lang="de-DE" sz="2800" err="1">
                <a:solidFill>
                  <a:srgbClr val="002060"/>
                </a:solidFill>
                <a:latin typeface="Arial"/>
                <a:cs typeface="Arial"/>
              </a:rPr>
              <a:t>ensures</a:t>
            </a:r>
            <a:r>
              <a:rPr lang="de-DE" sz="2800">
                <a:solidFill>
                  <a:srgbClr val="002060"/>
                </a:solidFill>
                <a:latin typeface="Arial"/>
                <a:cs typeface="Arial"/>
              </a:rPr>
              <a:t> </a:t>
            </a:r>
            <a:r>
              <a:rPr lang="de-DE" sz="2800" err="1">
                <a:solidFill>
                  <a:srgbClr val="002060"/>
                </a:solidFill>
                <a:latin typeface="Arial"/>
                <a:cs typeface="Arial"/>
              </a:rPr>
              <a:t>the</a:t>
            </a:r>
            <a:r>
              <a:rPr lang="de-DE" sz="2800">
                <a:solidFill>
                  <a:srgbClr val="002060"/>
                </a:solidFill>
                <a:latin typeface="Arial"/>
                <a:cs typeface="Arial"/>
              </a:rPr>
              <a:t> </a:t>
            </a:r>
            <a:r>
              <a:rPr lang="de-DE" sz="2800" err="1">
                <a:solidFill>
                  <a:srgbClr val="002060"/>
                </a:solidFill>
                <a:latin typeface="Arial"/>
                <a:cs typeface="Arial"/>
              </a:rPr>
              <a:t>journalism</a:t>
            </a:r>
            <a:r>
              <a:rPr lang="de-DE" sz="2800">
                <a:solidFill>
                  <a:srgbClr val="002060"/>
                </a:solidFill>
                <a:latin typeface="Arial"/>
                <a:cs typeface="Arial"/>
              </a:rPr>
              <a:t> </a:t>
            </a:r>
            <a:r>
              <a:rPr lang="de-DE" sz="2800" err="1">
                <a:solidFill>
                  <a:srgbClr val="002060"/>
                </a:solidFill>
                <a:latin typeface="Arial"/>
                <a:cs typeface="Arial"/>
              </a:rPr>
              <a:t>is</a:t>
            </a:r>
            <a:r>
              <a:rPr lang="de-DE" sz="2800">
                <a:solidFill>
                  <a:srgbClr val="002060"/>
                </a:solidFill>
                <a:latin typeface="Arial"/>
                <a:cs typeface="Arial"/>
              </a:rPr>
              <a:t> </a:t>
            </a:r>
            <a:r>
              <a:rPr lang="de-DE" sz="2800" err="1">
                <a:solidFill>
                  <a:srgbClr val="002060"/>
                </a:solidFill>
                <a:latin typeface="Arial"/>
                <a:cs typeface="Arial"/>
              </a:rPr>
              <a:t>being</a:t>
            </a:r>
            <a:r>
              <a:rPr lang="de-DE" sz="2800">
                <a:solidFill>
                  <a:srgbClr val="002060"/>
                </a:solidFill>
                <a:latin typeface="Arial"/>
                <a:cs typeface="Arial"/>
              </a:rPr>
              <a:t> </a:t>
            </a:r>
            <a:r>
              <a:rPr lang="de-DE" sz="2800" err="1">
                <a:solidFill>
                  <a:srgbClr val="002060"/>
                </a:solidFill>
                <a:latin typeface="Arial"/>
                <a:cs typeface="Arial"/>
              </a:rPr>
              <a:t>promoted</a:t>
            </a:r>
            <a:r>
              <a:rPr lang="de-DE" sz="2800">
                <a:solidFill>
                  <a:srgbClr val="002060"/>
                </a:solidFill>
                <a:latin typeface="Arial"/>
                <a:cs typeface="Arial"/>
              </a:rPr>
              <a:t> </a:t>
            </a:r>
            <a:r>
              <a:rPr lang="de-DE" sz="2800" err="1">
                <a:solidFill>
                  <a:srgbClr val="002060"/>
                </a:solidFill>
                <a:latin typeface="Arial"/>
                <a:cs typeface="Arial"/>
              </a:rPr>
              <a:t>appropriately</a:t>
            </a:r>
            <a:endParaRPr lang="de-DE" sz="2800">
              <a:solidFill>
                <a:srgbClr val="002060"/>
              </a:solidFill>
              <a:latin typeface="Arial"/>
              <a:ea typeface="DW Noto Sans"/>
              <a:cs typeface="Arial"/>
            </a:endParaRPr>
          </a:p>
        </p:txBody>
      </p:sp>
      <p:sp>
        <p:nvSpPr>
          <p:cNvPr id="16" name="Ellipse 15">
            <a:extLst>
              <a:ext uri="{FF2B5EF4-FFF2-40B4-BE49-F238E27FC236}">
                <a16:creationId xmlns:a16="http://schemas.microsoft.com/office/drawing/2014/main" id="{6B0F28FF-C3E6-8C3E-39DA-5028AC88E547}"/>
              </a:ext>
            </a:extLst>
          </p:cNvPr>
          <p:cNvSpPr/>
          <p:nvPr/>
        </p:nvSpPr>
        <p:spPr>
          <a:xfrm>
            <a:off x="2413922" y="4793941"/>
            <a:ext cx="5595466" cy="3747643"/>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2800">
                <a:solidFill>
                  <a:srgbClr val="002060"/>
                </a:solidFill>
                <a:latin typeface="Arial"/>
                <a:cs typeface="Arial"/>
              </a:rPr>
              <a:t>A </a:t>
            </a:r>
            <a:r>
              <a:rPr lang="de-DE" sz="2800" b="1" err="1">
                <a:solidFill>
                  <a:srgbClr val="002060"/>
                </a:solidFill>
                <a:latin typeface="Arial"/>
                <a:cs typeface="Arial"/>
              </a:rPr>
              <a:t>marketer</a:t>
            </a:r>
            <a:r>
              <a:rPr lang="de-DE" b="1">
                <a:solidFill>
                  <a:srgbClr val="002060"/>
                </a:solidFill>
                <a:latin typeface="Arial"/>
                <a:cs typeface="Arial"/>
              </a:rPr>
              <a:t> </a:t>
            </a:r>
            <a:r>
              <a:rPr lang="de-DE" sz="2800" err="1">
                <a:solidFill>
                  <a:srgbClr val="002060"/>
                </a:solidFill>
                <a:latin typeface="Arial"/>
                <a:cs typeface="Arial"/>
              </a:rPr>
              <a:t>who</a:t>
            </a:r>
            <a:r>
              <a:rPr lang="de-DE" sz="2800">
                <a:solidFill>
                  <a:srgbClr val="002060"/>
                </a:solidFill>
                <a:latin typeface="Arial"/>
                <a:cs typeface="Arial"/>
              </a:rPr>
              <a:t> </a:t>
            </a:r>
            <a:r>
              <a:rPr lang="de-DE" sz="2800" err="1">
                <a:solidFill>
                  <a:srgbClr val="002060"/>
                </a:solidFill>
                <a:latin typeface="Arial"/>
                <a:cs typeface="Arial"/>
              </a:rPr>
              <a:t>reaches</a:t>
            </a:r>
            <a:r>
              <a:rPr lang="de-DE" sz="2800">
                <a:solidFill>
                  <a:srgbClr val="002060"/>
                </a:solidFill>
                <a:latin typeface="Arial"/>
                <a:cs typeface="Arial"/>
              </a:rPr>
              <a:t> out </a:t>
            </a:r>
            <a:r>
              <a:rPr lang="de-DE" sz="2800" err="1">
                <a:solidFill>
                  <a:srgbClr val="002060"/>
                </a:solidFill>
                <a:latin typeface="Arial"/>
                <a:cs typeface="Arial"/>
              </a:rPr>
              <a:t>to</a:t>
            </a:r>
            <a:r>
              <a:rPr lang="de-DE" sz="2800">
                <a:solidFill>
                  <a:srgbClr val="002060"/>
                </a:solidFill>
                <a:latin typeface="Arial"/>
                <a:cs typeface="Arial"/>
              </a:rPr>
              <a:t> </a:t>
            </a:r>
            <a:r>
              <a:rPr lang="de-DE" sz="2800" err="1">
                <a:solidFill>
                  <a:srgbClr val="002060"/>
                </a:solidFill>
                <a:latin typeface="Arial"/>
                <a:cs typeface="Arial"/>
              </a:rPr>
              <a:t>other</a:t>
            </a:r>
            <a:r>
              <a:rPr lang="de-DE" sz="2800">
                <a:solidFill>
                  <a:srgbClr val="002060"/>
                </a:solidFill>
                <a:latin typeface="Arial"/>
                <a:cs typeface="Arial"/>
              </a:rPr>
              <a:t> </a:t>
            </a:r>
            <a:r>
              <a:rPr lang="de-DE" sz="2800" err="1">
                <a:solidFill>
                  <a:srgbClr val="002060"/>
                </a:solidFill>
                <a:latin typeface="Arial"/>
                <a:cs typeface="Arial"/>
              </a:rPr>
              <a:t>media</a:t>
            </a:r>
            <a:r>
              <a:rPr lang="de-DE" sz="2800">
                <a:solidFill>
                  <a:srgbClr val="002060"/>
                </a:solidFill>
                <a:latin typeface="Arial"/>
                <a:cs typeface="Arial"/>
              </a:rPr>
              <a:t> </a:t>
            </a:r>
            <a:r>
              <a:rPr lang="de-DE" sz="2800" err="1">
                <a:solidFill>
                  <a:srgbClr val="002060"/>
                </a:solidFill>
                <a:latin typeface="Arial"/>
                <a:cs typeface="Arial"/>
              </a:rPr>
              <a:t>outlets</a:t>
            </a:r>
            <a:r>
              <a:rPr lang="de-DE" sz="2800">
                <a:solidFill>
                  <a:srgbClr val="002060"/>
                </a:solidFill>
                <a:latin typeface="Arial"/>
                <a:cs typeface="Arial"/>
              </a:rPr>
              <a:t>, </a:t>
            </a:r>
            <a:r>
              <a:rPr lang="de-DE" sz="2800" err="1">
                <a:solidFill>
                  <a:srgbClr val="002060"/>
                </a:solidFill>
                <a:latin typeface="Arial"/>
                <a:cs typeface="Arial"/>
              </a:rPr>
              <a:t>as</a:t>
            </a:r>
            <a:r>
              <a:rPr lang="de-DE" sz="2800">
                <a:solidFill>
                  <a:srgbClr val="002060"/>
                </a:solidFill>
                <a:latin typeface="Arial"/>
                <a:cs typeface="Arial"/>
              </a:rPr>
              <a:t> </a:t>
            </a:r>
            <a:r>
              <a:rPr lang="de-DE" sz="2800" err="1">
                <a:solidFill>
                  <a:srgbClr val="002060"/>
                </a:solidFill>
                <a:latin typeface="Arial"/>
                <a:cs typeface="Arial"/>
              </a:rPr>
              <a:t>well</a:t>
            </a:r>
            <a:r>
              <a:rPr lang="de-DE" sz="2800">
                <a:solidFill>
                  <a:srgbClr val="002060"/>
                </a:solidFill>
                <a:latin typeface="Arial"/>
                <a:cs typeface="Arial"/>
              </a:rPr>
              <a:t> </a:t>
            </a:r>
            <a:r>
              <a:rPr lang="de-DE" sz="2800" err="1">
                <a:solidFill>
                  <a:srgbClr val="002060"/>
                </a:solidFill>
                <a:latin typeface="Arial"/>
                <a:cs typeface="Arial"/>
              </a:rPr>
              <a:t>as</a:t>
            </a:r>
            <a:r>
              <a:rPr lang="de-DE" sz="2800">
                <a:solidFill>
                  <a:srgbClr val="002060"/>
                </a:solidFill>
                <a:latin typeface="Arial"/>
                <a:cs typeface="Arial"/>
              </a:rPr>
              <a:t> </a:t>
            </a:r>
            <a:r>
              <a:rPr lang="de-DE" sz="2800" err="1">
                <a:solidFill>
                  <a:srgbClr val="002060"/>
                </a:solidFill>
                <a:latin typeface="Arial"/>
                <a:cs typeface="Arial"/>
              </a:rPr>
              <a:t>to</a:t>
            </a:r>
            <a:r>
              <a:rPr lang="de-DE" sz="2800">
                <a:solidFill>
                  <a:srgbClr val="002060"/>
                </a:solidFill>
                <a:latin typeface="Arial"/>
                <a:cs typeface="Arial"/>
              </a:rPr>
              <a:t> </a:t>
            </a:r>
            <a:r>
              <a:rPr lang="de-DE" sz="2800" err="1">
                <a:solidFill>
                  <a:srgbClr val="002060"/>
                </a:solidFill>
                <a:latin typeface="Arial"/>
                <a:cs typeface="Arial"/>
              </a:rPr>
              <a:t>other</a:t>
            </a:r>
            <a:r>
              <a:rPr lang="de-DE" sz="2800">
                <a:solidFill>
                  <a:srgbClr val="002060"/>
                </a:solidFill>
                <a:latin typeface="Arial"/>
                <a:cs typeface="Arial"/>
              </a:rPr>
              <a:t> </a:t>
            </a:r>
            <a:r>
              <a:rPr lang="de-DE" sz="2800" err="1">
                <a:solidFill>
                  <a:srgbClr val="002060"/>
                </a:solidFill>
                <a:latin typeface="Arial"/>
                <a:cs typeface="Arial"/>
              </a:rPr>
              <a:t>organizations</a:t>
            </a:r>
            <a:r>
              <a:rPr lang="de-DE" sz="2800">
                <a:solidFill>
                  <a:srgbClr val="002060"/>
                </a:solidFill>
                <a:latin typeface="Arial"/>
                <a:cs typeface="Arial"/>
              </a:rPr>
              <a:t> </a:t>
            </a:r>
            <a:r>
              <a:rPr lang="de-DE" sz="2800" err="1">
                <a:solidFill>
                  <a:srgbClr val="002060"/>
                </a:solidFill>
                <a:latin typeface="Arial"/>
                <a:cs typeface="Arial"/>
              </a:rPr>
              <a:t>who</a:t>
            </a:r>
            <a:r>
              <a:rPr lang="de-DE" sz="2800">
                <a:solidFill>
                  <a:srgbClr val="002060"/>
                </a:solidFill>
                <a:latin typeface="Arial"/>
                <a:cs typeface="Arial"/>
              </a:rPr>
              <a:t> </a:t>
            </a:r>
            <a:r>
              <a:rPr lang="de-DE" sz="2800" err="1">
                <a:solidFill>
                  <a:srgbClr val="002060"/>
                </a:solidFill>
                <a:latin typeface="Arial"/>
                <a:cs typeface="Arial"/>
              </a:rPr>
              <a:t>are</a:t>
            </a:r>
            <a:r>
              <a:rPr lang="de-DE" sz="2800">
                <a:solidFill>
                  <a:srgbClr val="002060"/>
                </a:solidFill>
                <a:latin typeface="Arial"/>
                <a:cs typeface="Arial"/>
              </a:rPr>
              <a:t> </a:t>
            </a:r>
            <a:r>
              <a:rPr lang="de-DE" sz="2800" err="1">
                <a:solidFill>
                  <a:srgbClr val="002060"/>
                </a:solidFill>
                <a:latin typeface="Arial"/>
                <a:cs typeface="Arial"/>
              </a:rPr>
              <a:t>interested</a:t>
            </a:r>
            <a:r>
              <a:rPr lang="de-DE" sz="2800">
                <a:solidFill>
                  <a:srgbClr val="002060"/>
                </a:solidFill>
                <a:latin typeface="Arial"/>
                <a:cs typeface="Arial"/>
              </a:rPr>
              <a:t>.</a:t>
            </a:r>
            <a:endParaRPr lang="de-DE" sz="2800">
              <a:solidFill>
                <a:srgbClr val="002060"/>
              </a:solidFill>
              <a:ea typeface="DW Noto Sans"/>
              <a:cs typeface="DW Noto Sans"/>
            </a:endParaRPr>
          </a:p>
        </p:txBody>
      </p:sp>
    </p:spTree>
    <p:extLst>
      <p:ext uri="{BB962C8B-B14F-4D97-AF65-F5344CB8AC3E}">
        <p14:creationId xmlns:p14="http://schemas.microsoft.com/office/powerpoint/2010/main" val="3100211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err="1">
                <a:latin typeface="Georgia"/>
              </a:rPr>
              <a:t>Which</a:t>
            </a:r>
            <a:r>
              <a:rPr lang="de-DE">
                <a:latin typeface="Georgia"/>
              </a:rPr>
              <a:t> </a:t>
            </a:r>
            <a:r>
              <a:rPr lang="de-DE" err="1">
                <a:latin typeface="Georgia"/>
              </a:rPr>
              <a:t>metrics</a:t>
            </a:r>
            <a:r>
              <a:rPr lang="de-DE">
                <a:latin typeface="Georgia"/>
              </a:rPr>
              <a:t> matter </a:t>
            </a:r>
            <a:r>
              <a:rPr lang="de-DE" err="1">
                <a:latin typeface="Georgia"/>
              </a:rPr>
              <a:t>the</a:t>
            </a:r>
            <a:r>
              <a:rPr lang="de-DE">
                <a:latin typeface="Georgia"/>
              </a:rPr>
              <a:t> </a:t>
            </a:r>
            <a:r>
              <a:rPr lang="de-DE" err="1">
                <a:latin typeface="Georgia"/>
              </a:rPr>
              <a:t>most</a:t>
            </a:r>
            <a:r>
              <a:rPr lang="de-DE">
                <a:latin typeface="Georgia"/>
              </a:rPr>
              <a:t>? </a:t>
            </a:r>
            <a:br>
              <a:rPr lang="de-DE"/>
            </a:br>
            <a:endParaRPr lang="de-DE"/>
          </a:p>
        </p:txBody>
      </p:sp>
      <p:sp>
        <p:nvSpPr>
          <p:cNvPr id="7" name="Fußzeilenplatzhalter 6">
            <a:extLst>
              <a:ext uri="{FF2B5EF4-FFF2-40B4-BE49-F238E27FC236}">
                <a16:creationId xmlns:a16="http://schemas.microsoft.com/office/drawing/2014/main" id="{6CB96AFC-C067-455D-A1BE-58148C4EFCAB}"/>
              </a:ext>
            </a:extLst>
          </p:cNvPr>
          <p:cNvSpPr>
            <a:spLocks noGrp="1"/>
          </p:cNvSpPr>
          <p:nvPr>
            <p:ph type="ftr" sz="quarter" idx="15"/>
          </p:nvPr>
        </p:nvSpPr>
        <p:spPr/>
        <p:txBody>
          <a:bodyPr/>
          <a:lstStyle/>
          <a:p>
            <a:r>
              <a:rPr lang="en-US"/>
              <a:t>Moving your media outlet forward| DW Akademie | Constructive Journalism Lab</a:t>
            </a:r>
            <a:endParaRPr lang="de-DE"/>
          </a:p>
        </p:txBody>
      </p:sp>
      <p:sp>
        <p:nvSpPr>
          <p:cNvPr id="8" name="Datumsplatzhalter 7">
            <a:extLst>
              <a:ext uri="{FF2B5EF4-FFF2-40B4-BE49-F238E27FC236}">
                <a16:creationId xmlns:a16="http://schemas.microsoft.com/office/drawing/2014/main" id="{BD49A1E8-9701-4504-85BF-A69BD683BC59}"/>
              </a:ext>
            </a:extLst>
          </p:cNvPr>
          <p:cNvSpPr>
            <a:spLocks noGrp="1"/>
          </p:cNvSpPr>
          <p:nvPr>
            <p:ph type="dt" sz="half" idx="16"/>
          </p:nvPr>
        </p:nvSpPr>
        <p:spPr/>
        <p:txBody>
          <a:bodyPr/>
          <a:lstStyle/>
          <a:p>
            <a:fld id="{DC9350D3-D77A-4EC9-ADDA-B3CB47F470DC}"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
        <p:nvSpPr>
          <p:cNvPr id="3" name="Textfeld 2">
            <a:extLst>
              <a:ext uri="{FF2B5EF4-FFF2-40B4-BE49-F238E27FC236}">
                <a16:creationId xmlns:a16="http://schemas.microsoft.com/office/drawing/2014/main" id="{8EB062DF-E264-82B8-676D-955B591DB75B}"/>
              </a:ext>
            </a:extLst>
          </p:cNvPr>
          <p:cNvSpPr txBox="1"/>
          <p:nvPr/>
        </p:nvSpPr>
        <p:spPr>
          <a:xfrm>
            <a:off x="3783627" y="3110144"/>
            <a:ext cx="3523589" cy="1015663"/>
          </a:xfrm>
          <a:prstGeom prst="rect">
            <a:avLst/>
          </a:prstGeom>
          <a:solidFill>
            <a:schemeClr val="bg1">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a:solidFill>
                  <a:srgbClr val="3E3E3E"/>
                </a:solidFill>
                <a:latin typeface="Arial"/>
                <a:cs typeface="Arial"/>
              </a:rPr>
              <a:t>Metrics</a:t>
            </a:r>
            <a:endParaRPr lang="en-US" sz="6000">
              <a:latin typeface="Arial"/>
              <a:cs typeface="Arial"/>
            </a:endParaRPr>
          </a:p>
        </p:txBody>
      </p:sp>
      <p:sp>
        <p:nvSpPr>
          <p:cNvPr id="11" name="Textfeld 10">
            <a:extLst>
              <a:ext uri="{FF2B5EF4-FFF2-40B4-BE49-F238E27FC236}">
                <a16:creationId xmlns:a16="http://schemas.microsoft.com/office/drawing/2014/main" id="{918F00B8-F6BD-A0FE-BC6F-E222EA60C397}"/>
              </a:ext>
            </a:extLst>
          </p:cNvPr>
          <p:cNvSpPr txBox="1"/>
          <p:nvPr/>
        </p:nvSpPr>
        <p:spPr>
          <a:xfrm>
            <a:off x="16751522" y="3105482"/>
            <a:ext cx="2743200" cy="1015663"/>
          </a:xfrm>
          <a:prstGeom prst="rect">
            <a:avLst/>
          </a:prstGeom>
          <a:solidFill>
            <a:schemeClr val="accent5">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a:solidFill>
                  <a:srgbClr val="3E3E3E"/>
                </a:solidFill>
                <a:latin typeface="Arial"/>
                <a:cs typeface="Arial"/>
              </a:rPr>
              <a:t>Goals</a:t>
            </a:r>
            <a:endParaRPr lang="en-US" sz="6000">
              <a:latin typeface="Arial"/>
              <a:cs typeface="Arial"/>
            </a:endParaRPr>
          </a:p>
        </p:txBody>
      </p:sp>
      <p:sp>
        <p:nvSpPr>
          <p:cNvPr id="12" name="Pfeil: gestreift nach rechts 11">
            <a:extLst>
              <a:ext uri="{FF2B5EF4-FFF2-40B4-BE49-F238E27FC236}">
                <a16:creationId xmlns:a16="http://schemas.microsoft.com/office/drawing/2014/main" id="{D1FE2D26-6A7C-6EB0-8D32-C42306F96BD5}"/>
              </a:ext>
            </a:extLst>
          </p:cNvPr>
          <p:cNvSpPr/>
          <p:nvPr/>
        </p:nvSpPr>
        <p:spPr>
          <a:xfrm>
            <a:off x="6924509" y="5339460"/>
            <a:ext cx="5995149" cy="722895"/>
          </a:xfrm>
          <a:prstGeom prst="strip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ea typeface="DW Noto Sans"/>
              <a:cs typeface="DW Noto Sans"/>
            </a:endParaRPr>
          </a:p>
        </p:txBody>
      </p:sp>
      <p:sp>
        <p:nvSpPr>
          <p:cNvPr id="13" name="Pfeil: gestreift nach rechts 12">
            <a:extLst>
              <a:ext uri="{FF2B5EF4-FFF2-40B4-BE49-F238E27FC236}">
                <a16:creationId xmlns:a16="http://schemas.microsoft.com/office/drawing/2014/main" id="{70D9D3E5-2D26-9233-BB7E-F6A0DBA6EE29}"/>
              </a:ext>
            </a:extLst>
          </p:cNvPr>
          <p:cNvSpPr/>
          <p:nvPr/>
        </p:nvSpPr>
        <p:spPr>
          <a:xfrm>
            <a:off x="8117064" y="7461088"/>
            <a:ext cx="5995149" cy="722895"/>
          </a:xfrm>
          <a:prstGeom prst="strip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ea typeface="DW Noto Sans"/>
              <a:cs typeface="DW Noto Sans"/>
            </a:endParaRPr>
          </a:p>
        </p:txBody>
      </p:sp>
      <p:sp>
        <p:nvSpPr>
          <p:cNvPr id="14" name="Pfeil: gestreift nach rechts 13">
            <a:extLst>
              <a:ext uri="{FF2B5EF4-FFF2-40B4-BE49-F238E27FC236}">
                <a16:creationId xmlns:a16="http://schemas.microsoft.com/office/drawing/2014/main" id="{95B916D5-E386-37EB-33FB-B8F08867B08F}"/>
              </a:ext>
            </a:extLst>
          </p:cNvPr>
          <p:cNvSpPr/>
          <p:nvPr/>
        </p:nvSpPr>
        <p:spPr>
          <a:xfrm>
            <a:off x="9667709" y="9782353"/>
            <a:ext cx="5995149" cy="722895"/>
          </a:xfrm>
          <a:prstGeom prst="strip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ea typeface="DW Noto Sans"/>
              <a:cs typeface="DW Noto Sans"/>
            </a:endParaRPr>
          </a:p>
        </p:txBody>
      </p:sp>
      <p:sp>
        <p:nvSpPr>
          <p:cNvPr id="15" name="Textfeld 14">
            <a:extLst>
              <a:ext uri="{FF2B5EF4-FFF2-40B4-BE49-F238E27FC236}">
                <a16:creationId xmlns:a16="http://schemas.microsoft.com/office/drawing/2014/main" id="{BC4950D4-1CDB-1B04-E9CD-DD39388CB013}"/>
              </a:ext>
            </a:extLst>
          </p:cNvPr>
          <p:cNvSpPr txBox="1"/>
          <p:nvPr/>
        </p:nvSpPr>
        <p:spPr>
          <a:xfrm>
            <a:off x="1623847" y="5246298"/>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5400">
                <a:latin typeface="Arial"/>
                <a:cs typeface="Arial"/>
              </a:rPr>
              <a:t>Views</a:t>
            </a:r>
            <a:endParaRPr lang="de-DE"/>
          </a:p>
        </p:txBody>
      </p:sp>
      <p:sp>
        <p:nvSpPr>
          <p:cNvPr id="16" name="Textfeld 15">
            <a:extLst>
              <a:ext uri="{FF2B5EF4-FFF2-40B4-BE49-F238E27FC236}">
                <a16:creationId xmlns:a16="http://schemas.microsoft.com/office/drawing/2014/main" id="{398E1AD2-B79E-AC82-0692-B5B082A81F94}"/>
              </a:ext>
            </a:extLst>
          </p:cNvPr>
          <p:cNvSpPr txBox="1"/>
          <p:nvPr/>
        </p:nvSpPr>
        <p:spPr>
          <a:xfrm>
            <a:off x="1631273" y="7360471"/>
            <a:ext cx="356165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5400" err="1">
                <a:latin typeface="Arial"/>
                <a:cs typeface="Arial"/>
              </a:rPr>
              <a:t>Dwell</a:t>
            </a:r>
            <a:r>
              <a:rPr lang="de-DE" sz="5400">
                <a:latin typeface="Arial"/>
                <a:cs typeface="Arial"/>
              </a:rPr>
              <a:t> time</a:t>
            </a:r>
          </a:p>
        </p:txBody>
      </p:sp>
      <p:sp>
        <p:nvSpPr>
          <p:cNvPr id="17" name="Textfeld 16">
            <a:extLst>
              <a:ext uri="{FF2B5EF4-FFF2-40B4-BE49-F238E27FC236}">
                <a16:creationId xmlns:a16="http://schemas.microsoft.com/office/drawing/2014/main" id="{E9569016-EB73-89E8-2A35-15E5C867C547}"/>
              </a:ext>
            </a:extLst>
          </p:cNvPr>
          <p:cNvSpPr txBox="1"/>
          <p:nvPr/>
        </p:nvSpPr>
        <p:spPr>
          <a:xfrm>
            <a:off x="1631273" y="9717320"/>
            <a:ext cx="832012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5400" err="1">
                <a:latin typeface="Arial"/>
              </a:rPr>
              <a:t>Number</a:t>
            </a:r>
            <a:r>
              <a:rPr lang="de-DE" sz="5400">
                <a:latin typeface="Arial"/>
              </a:rPr>
              <a:t> </a:t>
            </a:r>
            <a:r>
              <a:rPr lang="de-DE" sz="5400" err="1">
                <a:latin typeface="Arial"/>
              </a:rPr>
              <a:t>of</a:t>
            </a:r>
            <a:r>
              <a:rPr lang="de-DE" sz="5400">
                <a:latin typeface="Arial"/>
              </a:rPr>
              <a:t> </a:t>
            </a:r>
            <a:r>
              <a:rPr lang="de-DE" sz="5400" err="1">
                <a:latin typeface="Arial"/>
              </a:rPr>
              <a:t>new</a:t>
            </a:r>
            <a:r>
              <a:rPr lang="de-DE" sz="5400">
                <a:latin typeface="Arial"/>
              </a:rPr>
              <a:t> </a:t>
            </a:r>
            <a:r>
              <a:rPr lang="de-DE" sz="5400" err="1">
                <a:latin typeface="Arial"/>
              </a:rPr>
              <a:t>users</a:t>
            </a:r>
            <a:r>
              <a:rPr lang="de-DE" sz="5400">
                <a:latin typeface="Arial"/>
                <a:ea typeface="Arial"/>
                <a:cs typeface="Arial"/>
              </a:rPr>
              <a:t>​</a:t>
            </a:r>
            <a:endParaRPr lang="de-DE" sz="5400">
              <a:ea typeface="DW Noto Sans"/>
              <a:cs typeface="DW Noto Sans"/>
            </a:endParaRPr>
          </a:p>
        </p:txBody>
      </p:sp>
      <p:sp>
        <p:nvSpPr>
          <p:cNvPr id="18" name="Textfeld 17">
            <a:extLst>
              <a:ext uri="{FF2B5EF4-FFF2-40B4-BE49-F238E27FC236}">
                <a16:creationId xmlns:a16="http://schemas.microsoft.com/office/drawing/2014/main" id="{95FA0580-D594-FD15-5275-030E508F6805}"/>
              </a:ext>
            </a:extLst>
          </p:cNvPr>
          <p:cNvSpPr txBox="1"/>
          <p:nvPr/>
        </p:nvSpPr>
        <p:spPr>
          <a:xfrm>
            <a:off x="3981411" y="10438096"/>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5400" err="1">
                <a:latin typeface="Arial"/>
                <a:cs typeface="Arial"/>
              </a:rPr>
              <a:t>Clicks</a:t>
            </a:r>
            <a:endParaRPr lang="de-DE"/>
          </a:p>
        </p:txBody>
      </p:sp>
      <p:sp>
        <p:nvSpPr>
          <p:cNvPr id="19" name="Textfeld 18">
            <a:extLst>
              <a:ext uri="{FF2B5EF4-FFF2-40B4-BE49-F238E27FC236}">
                <a16:creationId xmlns:a16="http://schemas.microsoft.com/office/drawing/2014/main" id="{11204F2C-07D9-DCF5-AB76-4655EA537038}"/>
              </a:ext>
            </a:extLst>
          </p:cNvPr>
          <p:cNvSpPr txBox="1"/>
          <p:nvPr/>
        </p:nvSpPr>
        <p:spPr>
          <a:xfrm>
            <a:off x="15187890" y="5267653"/>
            <a:ext cx="550311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5400">
                <a:latin typeface="Arial"/>
                <a:cs typeface="Arial"/>
              </a:rPr>
              <a:t>Publishing time</a:t>
            </a:r>
          </a:p>
        </p:txBody>
      </p:sp>
      <p:sp>
        <p:nvSpPr>
          <p:cNvPr id="20" name="Textfeld 19">
            <a:extLst>
              <a:ext uri="{FF2B5EF4-FFF2-40B4-BE49-F238E27FC236}">
                <a16:creationId xmlns:a16="http://schemas.microsoft.com/office/drawing/2014/main" id="{51A423F5-AB9E-0027-9C48-DB234ED6044B}"/>
              </a:ext>
            </a:extLst>
          </p:cNvPr>
          <p:cNvSpPr txBox="1"/>
          <p:nvPr/>
        </p:nvSpPr>
        <p:spPr>
          <a:xfrm>
            <a:off x="15719674" y="7275220"/>
            <a:ext cx="866273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5400" err="1">
                <a:latin typeface="Arial"/>
                <a:cs typeface="Arial"/>
              </a:rPr>
              <a:t>Increased</a:t>
            </a:r>
            <a:r>
              <a:rPr lang="de-DE" sz="5400">
                <a:latin typeface="Arial"/>
                <a:cs typeface="Arial"/>
              </a:rPr>
              <a:t> </a:t>
            </a:r>
            <a:r>
              <a:rPr lang="de-DE" sz="5400" err="1">
                <a:latin typeface="Arial"/>
                <a:cs typeface="Arial"/>
              </a:rPr>
              <a:t>engagement</a:t>
            </a:r>
            <a:endParaRPr lang="de-DE" sz="5400">
              <a:latin typeface="Arial"/>
              <a:cs typeface="Arial"/>
            </a:endParaRPr>
          </a:p>
        </p:txBody>
      </p:sp>
      <p:sp>
        <p:nvSpPr>
          <p:cNvPr id="21" name="Textfeld 20">
            <a:extLst>
              <a:ext uri="{FF2B5EF4-FFF2-40B4-BE49-F238E27FC236}">
                <a16:creationId xmlns:a16="http://schemas.microsoft.com/office/drawing/2014/main" id="{F31161C9-8242-094D-3442-07E02731B77F}"/>
              </a:ext>
            </a:extLst>
          </p:cNvPr>
          <p:cNvSpPr txBox="1"/>
          <p:nvPr/>
        </p:nvSpPr>
        <p:spPr>
          <a:xfrm>
            <a:off x="17060246" y="9559074"/>
            <a:ext cx="571248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5400" err="1">
                <a:latin typeface="Arial"/>
                <a:cs typeface="Arial"/>
              </a:rPr>
              <a:t>Audience</a:t>
            </a:r>
            <a:r>
              <a:rPr lang="de-DE" sz="5400">
                <a:latin typeface="Arial"/>
                <a:cs typeface="Arial"/>
              </a:rPr>
              <a:t> </a:t>
            </a:r>
            <a:r>
              <a:rPr lang="de-DE" sz="5400" err="1">
                <a:latin typeface="Arial"/>
                <a:cs typeface="Arial"/>
              </a:rPr>
              <a:t>growth</a:t>
            </a:r>
            <a:endParaRPr lang="de-DE"/>
          </a:p>
        </p:txBody>
      </p:sp>
    </p:spTree>
    <p:extLst>
      <p:ext uri="{BB962C8B-B14F-4D97-AF65-F5344CB8AC3E}">
        <p14:creationId xmlns:p14="http://schemas.microsoft.com/office/powerpoint/2010/main" val="4098834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734556F8-E194-4F5F-BA8C-AEE9CF5B1FE9}"/>
              </a:ext>
            </a:extLst>
          </p:cNvPr>
          <p:cNvSpPr>
            <a:spLocks noGrp="1"/>
          </p:cNvSpPr>
          <p:nvPr>
            <p:ph type="ftr" sz="quarter" idx="15"/>
          </p:nvPr>
        </p:nvSpPr>
        <p:spPr/>
        <p:txBody>
          <a:bodyPr/>
          <a:lstStyle/>
          <a:p>
            <a:r>
              <a:rPr lang="en-US"/>
              <a:t>Moving your media outlet forward| DW Akademie | Constructive Journalism Lab</a:t>
            </a:r>
            <a:endParaRPr lang="de-DE"/>
          </a:p>
        </p:txBody>
      </p:sp>
      <p:sp>
        <p:nvSpPr>
          <p:cNvPr id="7" name="Datumsplatzhalter 6">
            <a:extLst>
              <a:ext uri="{FF2B5EF4-FFF2-40B4-BE49-F238E27FC236}">
                <a16:creationId xmlns:a16="http://schemas.microsoft.com/office/drawing/2014/main" id="{5F27A4A8-041D-4505-91DE-0708B7C71AC6}"/>
              </a:ext>
            </a:extLst>
          </p:cNvPr>
          <p:cNvSpPr>
            <a:spLocks noGrp="1"/>
          </p:cNvSpPr>
          <p:nvPr>
            <p:ph type="dt" sz="half" idx="16"/>
          </p:nvPr>
        </p:nvSpPr>
        <p:spPr/>
        <p:txBody>
          <a:bodyPr/>
          <a:lstStyle/>
          <a:p>
            <a:fld id="{59ED3356-E5B7-4B73-ABF8-63C874345619}"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pic>
        <p:nvPicPr>
          <p:cNvPr id="8" name="Bildplatzhalter 7">
            <a:extLst>
              <a:ext uri="{FF2B5EF4-FFF2-40B4-BE49-F238E27FC236}">
                <a16:creationId xmlns:a16="http://schemas.microsoft.com/office/drawing/2014/main" id="{9AC8ACA8-F29D-F6FF-6CEA-9B7175B9F9D1}"/>
              </a:ext>
            </a:extLst>
          </p:cNvPr>
          <p:cNvPicPr>
            <a:picLocks noGrp="1" noChangeAspect="1"/>
          </p:cNvPicPr>
          <p:nvPr>
            <p:ph type="pic" sz="quarter" idx="14"/>
          </p:nvPr>
        </p:nvPicPr>
        <p:blipFill>
          <a:blip r:embed="rId2"/>
          <a:srcRect t="16" b="16"/>
          <a:stretch>
            <a:fillRect/>
          </a:stretch>
        </p:blipFill>
        <p:spPr/>
      </p:pic>
      <p:sp>
        <p:nvSpPr>
          <p:cNvPr id="3" name="Titel 2"/>
          <p:cNvSpPr>
            <a:spLocks noGrp="1"/>
          </p:cNvSpPr>
          <p:nvPr>
            <p:ph type="title"/>
          </p:nvPr>
        </p:nvSpPr>
        <p:spPr/>
        <p:txBody>
          <a:bodyPr>
            <a:normAutofit/>
          </a:bodyPr>
          <a:lstStyle/>
          <a:p>
            <a:r>
              <a:rPr lang="en-US">
                <a:solidFill>
                  <a:schemeClr val="bg1"/>
                </a:solidFill>
              </a:rPr>
              <a:t>Re-examining coverage priorities </a:t>
            </a:r>
            <a:endParaRPr lang="de-DE">
              <a:solidFill>
                <a:schemeClr val="bg1"/>
              </a:solidFill>
            </a:endParaRPr>
          </a:p>
        </p:txBody>
      </p:sp>
    </p:spTree>
    <p:extLst>
      <p:ext uri="{BB962C8B-B14F-4D97-AF65-F5344CB8AC3E}">
        <p14:creationId xmlns:p14="http://schemas.microsoft.com/office/powerpoint/2010/main" val="2941494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a:latin typeface="Georgia"/>
              </a:rPr>
              <a:t>Impact </a:t>
            </a:r>
            <a:r>
              <a:rPr lang="de-DE" err="1">
                <a:latin typeface="Georgia"/>
              </a:rPr>
              <a:t>can</a:t>
            </a:r>
            <a:r>
              <a:rPr lang="de-DE">
                <a:latin typeface="Georgia"/>
              </a:rPr>
              <a:t> </a:t>
            </a:r>
            <a:r>
              <a:rPr lang="de-DE" err="1">
                <a:latin typeface="Georgia"/>
              </a:rPr>
              <a:t>be</a:t>
            </a:r>
            <a:r>
              <a:rPr lang="de-DE">
                <a:latin typeface="Georgia"/>
              </a:rPr>
              <a:t> </a:t>
            </a:r>
            <a:r>
              <a:rPr lang="de-DE" err="1">
                <a:latin typeface="Georgia"/>
              </a:rPr>
              <a:t>more</a:t>
            </a:r>
            <a:r>
              <a:rPr lang="de-DE">
                <a:latin typeface="Georgia"/>
              </a:rPr>
              <a:t> </a:t>
            </a:r>
            <a:r>
              <a:rPr lang="de-DE" err="1">
                <a:latin typeface="Georgia"/>
              </a:rPr>
              <a:t>than</a:t>
            </a:r>
            <a:r>
              <a:rPr lang="de-DE">
                <a:latin typeface="Georgia"/>
              </a:rPr>
              <a:t> </a:t>
            </a:r>
            <a:r>
              <a:rPr lang="de-DE" err="1">
                <a:latin typeface="Georgia"/>
              </a:rPr>
              <a:t>numbers</a:t>
            </a:r>
            <a:r>
              <a:rPr lang="de-DE">
                <a:latin typeface="Georgia"/>
              </a:rPr>
              <a:t> ...</a:t>
            </a:r>
            <a:br>
              <a:rPr lang="en-US"/>
            </a:br>
            <a:endParaRPr lang="de-DE"/>
          </a:p>
        </p:txBody>
      </p:sp>
      <p:sp>
        <p:nvSpPr>
          <p:cNvPr id="7" name="Fußzeilenplatzhalter 6">
            <a:extLst>
              <a:ext uri="{FF2B5EF4-FFF2-40B4-BE49-F238E27FC236}">
                <a16:creationId xmlns:a16="http://schemas.microsoft.com/office/drawing/2014/main" id="{6CB96AFC-C067-455D-A1BE-58148C4EFCAB}"/>
              </a:ext>
            </a:extLst>
          </p:cNvPr>
          <p:cNvSpPr>
            <a:spLocks noGrp="1"/>
          </p:cNvSpPr>
          <p:nvPr>
            <p:ph type="ftr" sz="quarter" idx="15"/>
          </p:nvPr>
        </p:nvSpPr>
        <p:spPr/>
        <p:txBody>
          <a:bodyPr/>
          <a:lstStyle/>
          <a:p>
            <a:r>
              <a:rPr lang="en-US"/>
              <a:t>Moving your media outlet forward| DW Akademie | Constructive Journalism Lab</a:t>
            </a:r>
            <a:endParaRPr lang="de-DE"/>
          </a:p>
        </p:txBody>
      </p:sp>
      <p:sp>
        <p:nvSpPr>
          <p:cNvPr id="8" name="Datumsplatzhalter 7">
            <a:extLst>
              <a:ext uri="{FF2B5EF4-FFF2-40B4-BE49-F238E27FC236}">
                <a16:creationId xmlns:a16="http://schemas.microsoft.com/office/drawing/2014/main" id="{BD49A1E8-9701-4504-85BF-A69BD683BC59}"/>
              </a:ext>
            </a:extLst>
          </p:cNvPr>
          <p:cNvSpPr>
            <a:spLocks noGrp="1"/>
          </p:cNvSpPr>
          <p:nvPr>
            <p:ph type="dt" sz="half" idx="16"/>
          </p:nvPr>
        </p:nvSpPr>
        <p:spPr/>
        <p:txBody>
          <a:bodyPr/>
          <a:lstStyle/>
          <a:p>
            <a:fld id="{6F3F0AB2-E4F7-4021-9C5B-AAC821D2035A}"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
        <p:nvSpPr>
          <p:cNvPr id="12" name="Rechteck: abgerundete Ecken 11">
            <a:extLst>
              <a:ext uri="{FF2B5EF4-FFF2-40B4-BE49-F238E27FC236}">
                <a16:creationId xmlns:a16="http://schemas.microsoft.com/office/drawing/2014/main" id="{6C367A97-2C22-1191-0612-2F364EE0BE00}"/>
              </a:ext>
            </a:extLst>
          </p:cNvPr>
          <p:cNvSpPr/>
          <p:nvPr/>
        </p:nvSpPr>
        <p:spPr>
          <a:xfrm>
            <a:off x="4776072" y="3062795"/>
            <a:ext cx="14103616" cy="1731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4000" err="1">
                <a:latin typeface="Arial"/>
                <a:ea typeface="+mn-lt"/>
                <a:cs typeface="+mn-lt"/>
              </a:rPr>
              <a:t>Increased</a:t>
            </a:r>
            <a:r>
              <a:rPr lang="de-DE" sz="4000">
                <a:latin typeface="Arial"/>
                <a:ea typeface="+mn-lt"/>
                <a:cs typeface="+mn-lt"/>
              </a:rPr>
              <a:t> </a:t>
            </a:r>
            <a:r>
              <a:rPr lang="de-DE" sz="4000" err="1">
                <a:latin typeface="Arial"/>
                <a:ea typeface="+mn-lt"/>
                <a:cs typeface="+mn-lt"/>
              </a:rPr>
              <a:t>civic</a:t>
            </a:r>
            <a:r>
              <a:rPr lang="de-DE" sz="4000">
                <a:latin typeface="Arial"/>
                <a:ea typeface="+mn-lt"/>
                <a:cs typeface="+mn-lt"/>
              </a:rPr>
              <a:t> </a:t>
            </a:r>
            <a:r>
              <a:rPr lang="de-DE" sz="4000" err="1">
                <a:latin typeface="Arial"/>
                <a:ea typeface="+mn-lt"/>
                <a:cs typeface="+mn-lt"/>
              </a:rPr>
              <a:t>participation</a:t>
            </a:r>
            <a:r>
              <a:rPr lang="de-DE" sz="4000">
                <a:latin typeface="Arial"/>
                <a:ea typeface="+mn-lt"/>
                <a:cs typeface="+mn-lt"/>
              </a:rPr>
              <a:t> </a:t>
            </a:r>
          </a:p>
          <a:p>
            <a:pPr algn="ctr"/>
            <a:r>
              <a:rPr lang="de-DE" sz="4000">
                <a:latin typeface="Arial"/>
                <a:ea typeface="+mn-lt"/>
                <a:cs typeface="+mn-lt"/>
              </a:rPr>
              <a:t>(</a:t>
            </a:r>
            <a:r>
              <a:rPr lang="de-DE" sz="4000" err="1">
                <a:latin typeface="Arial"/>
                <a:ea typeface="+mn-lt"/>
                <a:cs typeface="+mn-lt"/>
              </a:rPr>
              <a:t>volunteering</a:t>
            </a:r>
            <a:r>
              <a:rPr lang="de-DE" sz="4000">
                <a:latin typeface="Arial"/>
                <a:ea typeface="+mn-lt"/>
                <a:cs typeface="+mn-lt"/>
              </a:rPr>
              <a:t>, </a:t>
            </a:r>
            <a:r>
              <a:rPr lang="de-DE" sz="4000" err="1">
                <a:latin typeface="Arial"/>
                <a:ea typeface="+mn-lt"/>
                <a:cs typeface="+mn-lt"/>
              </a:rPr>
              <a:t>donations</a:t>
            </a:r>
            <a:r>
              <a:rPr lang="de-DE" sz="4000">
                <a:latin typeface="Arial"/>
                <a:ea typeface="+mn-lt"/>
                <a:cs typeface="+mn-lt"/>
              </a:rPr>
              <a:t>, online </a:t>
            </a:r>
            <a:r>
              <a:rPr lang="de-DE" sz="4000" err="1">
                <a:latin typeface="Arial"/>
                <a:ea typeface="+mn-lt"/>
                <a:cs typeface="+mn-lt"/>
              </a:rPr>
              <a:t>action</a:t>
            </a:r>
            <a:r>
              <a:rPr lang="de-DE" sz="4000">
                <a:latin typeface="Arial"/>
                <a:ea typeface="+mn-lt"/>
                <a:cs typeface="+mn-lt"/>
              </a:rPr>
              <a:t>)</a:t>
            </a:r>
            <a:endParaRPr lang="de-DE" sz="4000">
              <a:latin typeface="Arial"/>
              <a:ea typeface="DW Noto Sans"/>
              <a:cs typeface="DW Noto Sans"/>
            </a:endParaRPr>
          </a:p>
        </p:txBody>
      </p:sp>
      <p:sp>
        <p:nvSpPr>
          <p:cNvPr id="13" name="Rechteck: abgerundete Ecken 12">
            <a:extLst>
              <a:ext uri="{FF2B5EF4-FFF2-40B4-BE49-F238E27FC236}">
                <a16:creationId xmlns:a16="http://schemas.microsoft.com/office/drawing/2014/main" id="{6D195AD5-3F1F-8F3E-01FF-FDB65A7758C6}"/>
              </a:ext>
            </a:extLst>
          </p:cNvPr>
          <p:cNvSpPr/>
          <p:nvPr/>
        </p:nvSpPr>
        <p:spPr>
          <a:xfrm>
            <a:off x="4776072" y="5421718"/>
            <a:ext cx="14103616" cy="1731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4000" err="1">
                <a:latin typeface="Arial"/>
                <a:ea typeface="+mn-lt"/>
                <a:cs typeface="+mn-lt"/>
              </a:rPr>
              <a:t>Increased</a:t>
            </a:r>
            <a:r>
              <a:rPr lang="de-DE" sz="4000">
                <a:latin typeface="Arial"/>
                <a:ea typeface="+mn-lt"/>
                <a:cs typeface="+mn-lt"/>
              </a:rPr>
              <a:t> sense </a:t>
            </a:r>
            <a:r>
              <a:rPr lang="de-DE" sz="4000" err="1">
                <a:latin typeface="Arial"/>
                <a:ea typeface="+mn-lt"/>
                <a:cs typeface="+mn-lt"/>
              </a:rPr>
              <a:t>of</a:t>
            </a:r>
            <a:r>
              <a:rPr lang="de-DE" sz="4000">
                <a:latin typeface="Arial"/>
                <a:ea typeface="+mn-lt"/>
                <a:cs typeface="+mn-lt"/>
              </a:rPr>
              <a:t> </a:t>
            </a:r>
            <a:r>
              <a:rPr lang="de-DE" sz="4000" err="1">
                <a:latin typeface="Arial"/>
                <a:ea typeface="+mn-lt"/>
                <a:cs typeface="+mn-lt"/>
              </a:rPr>
              <a:t>agency</a:t>
            </a:r>
            <a:r>
              <a:rPr lang="de-DE" sz="4000">
                <a:latin typeface="Arial"/>
                <a:ea typeface="+mn-lt"/>
                <a:cs typeface="+mn-lt"/>
              </a:rPr>
              <a:t> </a:t>
            </a:r>
            <a:r>
              <a:rPr lang="de-DE" sz="4000" err="1">
                <a:latin typeface="Arial"/>
                <a:ea typeface="+mn-lt"/>
                <a:cs typeface="+mn-lt"/>
              </a:rPr>
              <a:t>or</a:t>
            </a:r>
            <a:r>
              <a:rPr lang="de-DE" sz="4000">
                <a:latin typeface="Arial"/>
                <a:ea typeface="+mn-lt"/>
                <a:cs typeface="+mn-lt"/>
              </a:rPr>
              <a:t> </a:t>
            </a:r>
            <a:r>
              <a:rPr lang="de-DE" sz="4000" err="1">
                <a:latin typeface="Arial"/>
                <a:ea typeface="+mn-lt"/>
                <a:cs typeface="+mn-lt"/>
              </a:rPr>
              <a:t>empowerment</a:t>
            </a:r>
            <a:endParaRPr lang="de-DE" sz="4000">
              <a:latin typeface="Arial"/>
              <a:cs typeface="Arial"/>
            </a:endParaRPr>
          </a:p>
        </p:txBody>
      </p:sp>
      <p:sp>
        <p:nvSpPr>
          <p:cNvPr id="14" name="Rechteck: abgerundete Ecken 13">
            <a:extLst>
              <a:ext uri="{FF2B5EF4-FFF2-40B4-BE49-F238E27FC236}">
                <a16:creationId xmlns:a16="http://schemas.microsoft.com/office/drawing/2014/main" id="{C3936E0E-D208-1071-1D79-4C01CFCF3367}"/>
              </a:ext>
            </a:extLst>
          </p:cNvPr>
          <p:cNvSpPr/>
          <p:nvPr/>
        </p:nvSpPr>
        <p:spPr>
          <a:xfrm>
            <a:off x="4773371" y="7780643"/>
            <a:ext cx="14103616" cy="1731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4000" err="1">
                <a:latin typeface="Arial"/>
                <a:ea typeface="+mn-lt"/>
                <a:cs typeface="+mn-lt"/>
              </a:rPr>
              <a:t>Increased</a:t>
            </a:r>
            <a:r>
              <a:rPr lang="de-DE" sz="4000">
                <a:latin typeface="Arial"/>
                <a:ea typeface="+mn-lt"/>
                <a:cs typeface="+mn-lt"/>
              </a:rPr>
              <a:t> </a:t>
            </a:r>
            <a:r>
              <a:rPr lang="de-DE" sz="4000" err="1">
                <a:latin typeface="Arial"/>
                <a:ea typeface="+mn-lt"/>
                <a:cs typeface="+mn-lt"/>
              </a:rPr>
              <a:t>trust</a:t>
            </a:r>
            <a:r>
              <a:rPr lang="de-DE" sz="4000">
                <a:latin typeface="Arial"/>
                <a:ea typeface="+mn-lt"/>
                <a:cs typeface="+mn-lt"/>
              </a:rPr>
              <a:t> in </a:t>
            </a:r>
            <a:r>
              <a:rPr lang="de-DE" sz="4000" err="1">
                <a:latin typeface="Arial"/>
                <a:ea typeface="+mn-lt"/>
                <a:cs typeface="+mn-lt"/>
              </a:rPr>
              <a:t>the</a:t>
            </a:r>
            <a:r>
              <a:rPr lang="de-DE" sz="4000">
                <a:latin typeface="Arial"/>
                <a:ea typeface="+mn-lt"/>
                <a:cs typeface="+mn-lt"/>
              </a:rPr>
              <a:t> </a:t>
            </a:r>
            <a:r>
              <a:rPr lang="de-DE" sz="4000" err="1">
                <a:latin typeface="Arial"/>
                <a:ea typeface="+mn-lt"/>
                <a:cs typeface="+mn-lt"/>
              </a:rPr>
              <a:t>news</a:t>
            </a:r>
            <a:r>
              <a:rPr lang="de-DE" sz="4000">
                <a:latin typeface="Arial"/>
                <a:ea typeface="+mn-lt"/>
                <a:cs typeface="+mn-lt"/>
              </a:rPr>
              <a:t> </a:t>
            </a:r>
            <a:r>
              <a:rPr lang="de-DE" sz="4000" err="1">
                <a:latin typeface="Arial"/>
                <a:ea typeface="+mn-lt"/>
                <a:cs typeface="+mn-lt"/>
              </a:rPr>
              <a:t>organization</a:t>
            </a:r>
            <a:endParaRPr lang="de-DE" sz="4000">
              <a:latin typeface="Arial"/>
              <a:cs typeface="Arial"/>
            </a:endParaRPr>
          </a:p>
        </p:txBody>
      </p:sp>
      <p:sp>
        <p:nvSpPr>
          <p:cNvPr id="15" name="Rechteck: abgerundete Ecken 14">
            <a:extLst>
              <a:ext uri="{FF2B5EF4-FFF2-40B4-BE49-F238E27FC236}">
                <a16:creationId xmlns:a16="http://schemas.microsoft.com/office/drawing/2014/main" id="{3BFED5D2-2AE5-7287-DF7D-2117E4AC955B}"/>
              </a:ext>
            </a:extLst>
          </p:cNvPr>
          <p:cNvSpPr/>
          <p:nvPr/>
        </p:nvSpPr>
        <p:spPr>
          <a:xfrm>
            <a:off x="4830391" y="10158589"/>
            <a:ext cx="14103616" cy="1731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4000" err="1">
                <a:latin typeface="Arial"/>
                <a:ea typeface="+mn-lt"/>
                <a:cs typeface="+mn-lt"/>
              </a:rPr>
              <a:t>Increased</a:t>
            </a:r>
            <a:r>
              <a:rPr lang="de-DE" sz="4000">
                <a:latin typeface="Arial"/>
                <a:ea typeface="+mn-lt"/>
                <a:cs typeface="+mn-lt"/>
              </a:rPr>
              <a:t> </a:t>
            </a:r>
            <a:r>
              <a:rPr lang="de-DE" sz="4000" err="1">
                <a:latin typeface="Arial"/>
                <a:ea typeface="+mn-lt"/>
                <a:cs typeface="+mn-lt"/>
              </a:rPr>
              <a:t>awareness</a:t>
            </a:r>
            <a:r>
              <a:rPr lang="de-DE" sz="4000">
                <a:latin typeface="Arial"/>
                <a:ea typeface="+mn-lt"/>
                <a:cs typeface="+mn-lt"/>
              </a:rPr>
              <a:t> </a:t>
            </a:r>
            <a:r>
              <a:rPr lang="de-DE" sz="4000" err="1">
                <a:latin typeface="Arial"/>
                <a:ea typeface="+mn-lt"/>
                <a:cs typeface="+mn-lt"/>
              </a:rPr>
              <a:t>or</a:t>
            </a:r>
            <a:r>
              <a:rPr lang="de-DE" sz="4000">
                <a:latin typeface="Arial"/>
                <a:ea typeface="+mn-lt"/>
                <a:cs typeface="+mn-lt"/>
              </a:rPr>
              <a:t> </a:t>
            </a:r>
            <a:r>
              <a:rPr lang="de-DE" sz="4000" err="1">
                <a:latin typeface="Arial"/>
                <a:ea typeface="+mn-lt"/>
                <a:cs typeface="+mn-lt"/>
              </a:rPr>
              <a:t>knowledge</a:t>
            </a:r>
            <a:r>
              <a:rPr lang="de-DE" sz="4000">
                <a:latin typeface="Arial"/>
                <a:ea typeface="+mn-lt"/>
                <a:cs typeface="+mn-lt"/>
              </a:rPr>
              <a:t> </a:t>
            </a:r>
            <a:r>
              <a:rPr lang="de-DE" sz="4000" err="1">
                <a:latin typeface="Arial"/>
                <a:ea typeface="+mn-lt"/>
                <a:cs typeface="+mn-lt"/>
              </a:rPr>
              <a:t>about</a:t>
            </a:r>
            <a:r>
              <a:rPr lang="de-DE" sz="4000">
                <a:latin typeface="Arial"/>
                <a:ea typeface="+mn-lt"/>
                <a:cs typeface="+mn-lt"/>
              </a:rPr>
              <a:t> an </a:t>
            </a:r>
            <a:r>
              <a:rPr lang="de-DE" sz="4000" err="1">
                <a:latin typeface="Arial"/>
                <a:ea typeface="+mn-lt"/>
                <a:cs typeface="+mn-lt"/>
              </a:rPr>
              <a:t>issue</a:t>
            </a:r>
            <a:r>
              <a:rPr lang="de-DE" sz="4000">
                <a:latin typeface="Arial"/>
                <a:ea typeface="+mn-lt"/>
                <a:cs typeface="+mn-lt"/>
              </a:rPr>
              <a:t>, </a:t>
            </a:r>
            <a:r>
              <a:rPr lang="de-DE" sz="4000" err="1">
                <a:latin typeface="Arial"/>
                <a:ea typeface="+mn-lt"/>
                <a:cs typeface="+mn-lt"/>
              </a:rPr>
              <a:t>or</a:t>
            </a:r>
            <a:r>
              <a:rPr lang="de-DE" sz="4000">
                <a:latin typeface="Arial"/>
                <a:ea typeface="+mn-lt"/>
                <a:cs typeface="+mn-lt"/>
              </a:rPr>
              <a:t> </a:t>
            </a:r>
            <a:r>
              <a:rPr lang="de-DE" sz="4000" err="1">
                <a:latin typeface="Arial"/>
                <a:ea typeface="+mn-lt"/>
                <a:cs typeface="+mn-lt"/>
              </a:rPr>
              <a:t>its</a:t>
            </a:r>
            <a:r>
              <a:rPr lang="de-DE" sz="4000">
                <a:latin typeface="Arial"/>
                <a:ea typeface="+mn-lt"/>
                <a:cs typeface="+mn-lt"/>
              </a:rPr>
              <a:t> </a:t>
            </a:r>
            <a:r>
              <a:rPr lang="de-DE" sz="4000" err="1">
                <a:latin typeface="Arial"/>
                <a:ea typeface="+mn-lt"/>
                <a:cs typeface="+mn-lt"/>
              </a:rPr>
              <a:t>responses</a:t>
            </a:r>
            <a:endParaRPr lang="de-DE" sz="4000">
              <a:latin typeface="Arial"/>
              <a:cs typeface="Arial"/>
            </a:endParaRPr>
          </a:p>
        </p:txBody>
      </p:sp>
    </p:spTree>
    <p:extLst>
      <p:ext uri="{BB962C8B-B14F-4D97-AF65-F5344CB8AC3E}">
        <p14:creationId xmlns:p14="http://schemas.microsoft.com/office/powerpoint/2010/main" val="1301968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320000" y="4241413"/>
            <a:ext cx="13151641" cy="1536817"/>
          </a:xfrm>
        </p:spPr>
        <p:txBody>
          <a:bodyPr/>
          <a:lstStyle/>
          <a:p>
            <a:r>
              <a:rPr lang="de-DE" err="1"/>
              <a:t>Thank</a:t>
            </a:r>
            <a:r>
              <a:rPr lang="de-DE"/>
              <a:t> </a:t>
            </a:r>
            <a:r>
              <a:rPr lang="de-DE" err="1">
                <a:solidFill>
                  <a:schemeClr val="accent3"/>
                </a:solidFill>
              </a:rPr>
              <a:t>you</a:t>
            </a:r>
            <a:endParaRPr lang="de-DE">
              <a:solidFill>
                <a:schemeClr val="accent3"/>
              </a:solidFill>
            </a:endParaRPr>
          </a:p>
        </p:txBody>
      </p:sp>
      <p:sp>
        <p:nvSpPr>
          <p:cNvPr id="10" name="Textplatzhalter 9">
            <a:extLst>
              <a:ext uri="{FF2B5EF4-FFF2-40B4-BE49-F238E27FC236}">
                <a16:creationId xmlns:a16="http://schemas.microsoft.com/office/drawing/2014/main" id="{547F7C80-4F04-4372-8854-1E8FAF385A5D}"/>
              </a:ext>
            </a:extLst>
          </p:cNvPr>
          <p:cNvSpPr>
            <a:spLocks noGrp="1"/>
          </p:cNvSpPr>
          <p:nvPr>
            <p:ph type="body" sz="quarter" idx="14"/>
          </p:nvPr>
        </p:nvSpPr>
        <p:spPr/>
        <p:txBody>
          <a:bodyPr/>
          <a:lstStyle/>
          <a:p>
            <a:endParaRPr lang="de-DE"/>
          </a:p>
        </p:txBody>
      </p:sp>
      <p:sp>
        <p:nvSpPr>
          <p:cNvPr id="3" name="Fußzeilenplatzhalter 2">
            <a:extLst>
              <a:ext uri="{FF2B5EF4-FFF2-40B4-BE49-F238E27FC236}">
                <a16:creationId xmlns:a16="http://schemas.microsoft.com/office/drawing/2014/main" id="{650CB3D9-3A78-4893-A8B5-3CE0A7F696A7}"/>
              </a:ext>
            </a:extLst>
          </p:cNvPr>
          <p:cNvSpPr>
            <a:spLocks noGrp="1"/>
          </p:cNvSpPr>
          <p:nvPr>
            <p:ph type="ftr" sz="quarter" idx="15"/>
          </p:nvPr>
        </p:nvSpPr>
        <p:spPr>
          <a:xfrm>
            <a:off x="719999" y="12867668"/>
            <a:ext cx="14266591" cy="575282"/>
          </a:xfrm>
        </p:spPr>
        <p:txBody>
          <a:bodyPr/>
          <a:lstStyle/>
          <a:p>
            <a:r>
              <a:rPr lang="en-US"/>
              <a:t>Moving your media outlet forward| DW Akademie | Constructive Journalism Lab</a:t>
            </a:r>
            <a:endParaRPr lang="de-DE"/>
          </a:p>
        </p:txBody>
      </p:sp>
      <p:sp>
        <p:nvSpPr>
          <p:cNvPr id="5" name="Datumsplatzhalter 4">
            <a:extLst>
              <a:ext uri="{FF2B5EF4-FFF2-40B4-BE49-F238E27FC236}">
                <a16:creationId xmlns:a16="http://schemas.microsoft.com/office/drawing/2014/main" id="{F93BBCF8-AC87-4EF1-9CA3-BEA2F0741621}"/>
              </a:ext>
            </a:extLst>
          </p:cNvPr>
          <p:cNvSpPr>
            <a:spLocks noGrp="1"/>
          </p:cNvSpPr>
          <p:nvPr>
            <p:ph type="dt" sz="half" idx="16"/>
          </p:nvPr>
        </p:nvSpPr>
        <p:spPr>
          <a:xfrm>
            <a:off x="18995065" y="12867669"/>
            <a:ext cx="4320479" cy="575282"/>
          </a:xfrm>
        </p:spPr>
        <p:txBody>
          <a:bodyPr/>
          <a:lstStyle/>
          <a:p>
            <a:fld id="{5A8D4157-C5F1-4844-A98D-42B7813ED5F9}" type="datetime4">
              <a:rPr lang="en-US" smtClean="0"/>
              <a:t>April 16, 2023</a:t>
            </a:fld>
            <a:endParaRPr lang="de-DE"/>
          </a:p>
        </p:txBody>
      </p:sp>
    </p:spTree>
    <p:extLst>
      <p:ext uri="{BB962C8B-B14F-4D97-AF65-F5344CB8AC3E}">
        <p14:creationId xmlns:p14="http://schemas.microsoft.com/office/powerpoint/2010/main" val="1450734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E96800C-005F-4241-8FE0-8F20D51D25AF}"/>
              </a:ext>
            </a:extLst>
          </p:cNvPr>
          <p:cNvSpPr>
            <a:spLocks noGrp="1"/>
          </p:cNvSpPr>
          <p:nvPr>
            <p:ph type="body" sz="quarter" idx="11"/>
          </p:nvPr>
        </p:nvSpPr>
        <p:spPr>
          <a:xfrm>
            <a:off x="0" y="140412"/>
            <a:ext cx="24382413" cy="10454015"/>
          </a:xfrm>
        </p:spPr>
        <p:txBody>
          <a:bodyPr>
            <a:normAutofit/>
          </a:bodyPr>
          <a:lstStyle/>
          <a:p>
            <a:r>
              <a:rPr lang="en-US" sz="7200"/>
              <a:t>“We must be ready to abandon the traditional and venture into the unknown. Doing business as usual cannot save news publishing from the twin pressures of hostile governments and the digital revolution.”</a:t>
            </a:r>
            <a:endParaRPr lang="de-DE" sz="7200"/>
          </a:p>
        </p:txBody>
      </p:sp>
      <p:sp>
        <p:nvSpPr>
          <p:cNvPr id="3" name="Textplatzhalter 2">
            <a:extLst>
              <a:ext uri="{FF2B5EF4-FFF2-40B4-BE49-F238E27FC236}">
                <a16:creationId xmlns:a16="http://schemas.microsoft.com/office/drawing/2014/main" id="{F09A0804-F67A-4879-A09C-C8E952C5A627}"/>
              </a:ext>
            </a:extLst>
          </p:cNvPr>
          <p:cNvSpPr>
            <a:spLocks noGrp="1"/>
          </p:cNvSpPr>
          <p:nvPr>
            <p:ph type="body" sz="quarter" idx="12"/>
          </p:nvPr>
        </p:nvSpPr>
        <p:spPr>
          <a:xfrm>
            <a:off x="0" y="9238592"/>
            <a:ext cx="24382413" cy="1986455"/>
          </a:xfrm>
        </p:spPr>
        <p:txBody>
          <a:bodyPr>
            <a:normAutofit lnSpcReduction="10000"/>
          </a:bodyPr>
          <a:lstStyle/>
          <a:p>
            <a:r>
              <a:rPr lang="de-DE" sz="3600" b="1">
                <a:latin typeface="Arial" panose="020B0604020202020204" pitchFamily="34" charset="0"/>
                <a:cs typeface="Arial" panose="020B0604020202020204" pitchFamily="34" charset="0"/>
              </a:rPr>
              <a:t>Joseph </a:t>
            </a:r>
            <a:r>
              <a:rPr lang="de-DE" sz="3600" b="1" err="1">
                <a:latin typeface="Arial" panose="020B0604020202020204" pitchFamily="34" charset="0"/>
                <a:cs typeface="Arial" panose="020B0604020202020204" pitchFamily="34" charset="0"/>
              </a:rPr>
              <a:t>Odindo</a:t>
            </a:r>
            <a:r>
              <a:rPr lang="de-DE" sz="3600">
                <a:latin typeface="Arial" panose="020B0604020202020204" pitchFamily="34" charset="0"/>
                <a:cs typeface="Arial" panose="020B0604020202020204" pitchFamily="34" charset="0"/>
              </a:rPr>
              <a:t>, </a:t>
            </a:r>
            <a:r>
              <a:rPr lang="de-DE" sz="3600" err="1">
                <a:latin typeface="Arial" panose="020B0604020202020204" pitchFamily="34" charset="0"/>
                <a:cs typeface="Arial" panose="020B0604020202020204" pitchFamily="34" charset="0"/>
              </a:rPr>
              <a:t>group</a:t>
            </a:r>
            <a:r>
              <a:rPr lang="de-DE" sz="3600">
                <a:latin typeface="Arial" panose="020B0604020202020204" pitchFamily="34" charset="0"/>
                <a:cs typeface="Arial" panose="020B0604020202020204" pitchFamily="34" charset="0"/>
              </a:rPr>
              <a:t> </a:t>
            </a:r>
            <a:r>
              <a:rPr lang="de-DE" sz="3600" err="1">
                <a:latin typeface="Arial" panose="020B0604020202020204" pitchFamily="34" charset="0"/>
                <a:cs typeface="Arial" panose="020B0604020202020204" pitchFamily="34" charset="0"/>
              </a:rPr>
              <a:t>editorial</a:t>
            </a:r>
            <a:r>
              <a:rPr lang="de-DE" sz="3600">
                <a:latin typeface="Arial" panose="020B0604020202020204" pitchFamily="34" charset="0"/>
                <a:cs typeface="Arial" panose="020B0604020202020204" pitchFamily="34" charset="0"/>
              </a:rPr>
              <a:t> </a:t>
            </a:r>
            <a:r>
              <a:rPr lang="de-DE" sz="3600" err="1">
                <a:latin typeface="Arial" panose="020B0604020202020204" pitchFamily="34" charset="0"/>
                <a:cs typeface="Arial" panose="020B0604020202020204" pitchFamily="34" charset="0"/>
              </a:rPr>
              <a:t>director</a:t>
            </a:r>
            <a:r>
              <a:rPr lang="de-DE" sz="3600">
                <a:latin typeface="Arial" panose="020B0604020202020204" pitchFamily="34" charset="0"/>
                <a:cs typeface="Arial" panose="020B0604020202020204" pitchFamily="34" charset="0"/>
              </a:rPr>
              <a:t> </a:t>
            </a:r>
            <a:r>
              <a:rPr lang="de-DE" sz="3600" err="1">
                <a:latin typeface="Arial" panose="020B0604020202020204" pitchFamily="34" charset="0"/>
                <a:cs typeface="Arial" panose="020B0604020202020204" pitchFamily="34" charset="0"/>
              </a:rPr>
              <a:t>of</a:t>
            </a:r>
            <a:r>
              <a:rPr lang="de-DE" sz="3600">
                <a:latin typeface="Arial" panose="020B0604020202020204" pitchFamily="34" charset="0"/>
                <a:cs typeface="Arial" panose="020B0604020202020204" pitchFamily="34" charset="0"/>
              </a:rPr>
              <a:t> </a:t>
            </a:r>
            <a:r>
              <a:rPr lang="de-DE" sz="3600" err="1">
                <a:latin typeface="Arial" panose="020B0604020202020204" pitchFamily="34" charset="0"/>
                <a:cs typeface="Arial" panose="020B0604020202020204" pitchFamily="34" charset="0"/>
              </a:rPr>
              <a:t>the</a:t>
            </a:r>
            <a:r>
              <a:rPr lang="de-DE" sz="3600">
                <a:latin typeface="Arial" panose="020B0604020202020204" pitchFamily="34" charset="0"/>
                <a:cs typeface="Arial" panose="020B0604020202020204" pitchFamily="34" charset="0"/>
              </a:rPr>
              <a:t> Standard Group, </a:t>
            </a:r>
          </a:p>
          <a:p>
            <a:r>
              <a:rPr lang="de-DE" sz="3600">
                <a:latin typeface="Arial" panose="020B0604020202020204" pitchFamily="34" charset="0"/>
                <a:cs typeface="Arial" panose="020B0604020202020204" pitchFamily="34" charset="0"/>
              </a:rPr>
              <a:t>a </a:t>
            </a:r>
            <a:r>
              <a:rPr lang="de-DE" sz="3600" err="1">
                <a:latin typeface="Arial" panose="020B0604020202020204" pitchFamily="34" charset="0"/>
                <a:cs typeface="Arial" panose="020B0604020202020204" pitchFamily="34" charset="0"/>
              </a:rPr>
              <a:t>Kenyan</a:t>
            </a:r>
            <a:r>
              <a:rPr lang="de-DE" sz="3600">
                <a:latin typeface="Arial" panose="020B0604020202020204" pitchFamily="34" charset="0"/>
                <a:cs typeface="Arial" panose="020B0604020202020204" pitchFamily="34" charset="0"/>
              </a:rPr>
              <a:t> </a:t>
            </a:r>
            <a:r>
              <a:rPr lang="de-DE" sz="3600" err="1">
                <a:latin typeface="Arial" panose="020B0604020202020204" pitchFamily="34" charset="0"/>
                <a:cs typeface="Arial" panose="020B0604020202020204" pitchFamily="34" charset="0"/>
              </a:rPr>
              <a:t>publishing</a:t>
            </a:r>
            <a:r>
              <a:rPr lang="de-DE" sz="3600">
                <a:latin typeface="Arial" panose="020B0604020202020204" pitchFamily="34" charset="0"/>
                <a:cs typeface="Arial" panose="020B0604020202020204" pitchFamily="34" charset="0"/>
              </a:rPr>
              <a:t> and </a:t>
            </a:r>
            <a:r>
              <a:rPr lang="de-DE" sz="3600" err="1">
                <a:latin typeface="Arial" panose="020B0604020202020204" pitchFamily="34" charset="0"/>
                <a:cs typeface="Arial" panose="020B0604020202020204" pitchFamily="34" charset="0"/>
              </a:rPr>
              <a:t>broadcasting</a:t>
            </a:r>
            <a:r>
              <a:rPr lang="de-DE" sz="3600">
                <a:latin typeface="Arial" panose="020B0604020202020204" pitchFamily="34" charset="0"/>
                <a:cs typeface="Arial" panose="020B0604020202020204" pitchFamily="34" charset="0"/>
              </a:rPr>
              <a:t> </a:t>
            </a:r>
            <a:r>
              <a:rPr lang="de-DE" sz="3600" err="1">
                <a:latin typeface="Arial" panose="020B0604020202020204" pitchFamily="34" charset="0"/>
                <a:cs typeface="Arial" panose="020B0604020202020204" pitchFamily="34" charset="0"/>
              </a:rPr>
              <a:t>company</a:t>
            </a:r>
            <a:endParaRPr lang="de-DE" sz="3600">
              <a:latin typeface="Arial" panose="020B0604020202020204" pitchFamily="34" charset="0"/>
              <a:cs typeface="Arial" panose="020B0604020202020204" pitchFamily="34" charset="0"/>
            </a:endParaRPr>
          </a:p>
          <a:p>
            <a:endParaRPr lang="de-DE" sz="3600"/>
          </a:p>
        </p:txBody>
      </p:sp>
      <p:sp>
        <p:nvSpPr>
          <p:cNvPr id="4" name="Fußzeilenplatzhalter 3">
            <a:extLst>
              <a:ext uri="{FF2B5EF4-FFF2-40B4-BE49-F238E27FC236}">
                <a16:creationId xmlns:a16="http://schemas.microsoft.com/office/drawing/2014/main" id="{097FAF89-D978-40FC-B8A7-F00AF906D0F8}"/>
              </a:ext>
            </a:extLst>
          </p:cNvPr>
          <p:cNvSpPr>
            <a:spLocks noGrp="1"/>
          </p:cNvSpPr>
          <p:nvPr>
            <p:ph type="ftr" sz="quarter" idx="14"/>
          </p:nvPr>
        </p:nvSpPr>
        <p:spPr/>
        <p:txBody>
          <a:bodyPr/>
          <a:lstStyle/>
          <a:p>
            <a:r>
              <a:rPr lang="en-US"/>
              <a:t>Moving your media outlet forward| DW Akademie | Constructive Journalism Lab</a:t>
            </a:r>
            <a:endParaRPr lang="de-DE"/>
          </a:p>
        </p:txBody>
      </p:sp>
      <p:sp>
        <p:nvSpPr>
          <p:cNvPr id="5" name="Datumsplatzhalter 4">
            <a:extLst>
              <a:ext uri="{FF2B5EF4-FFF2-40B4-BE49-F238E27FC236}">
                <a16:creationId xmlns:a16="http://schemas.microsoft.com/office/drawing/2014/main" id="{FB4AD87C-5EC4-4B8B-BB64-EF8F13097AC6}"/>
              </a:ext>
            </a:extLst>
          </p:cNvPr>
          <p:cNvSpPr>
            <a:spLocks noGrp="1"/>
          </p:cNvSpPr>
          <p:nvPr>
            <p:ph type="dt" sz="half" idx="15"/>
          </p:nvPr>
        </p:nvSpPr>
        <p:spPr/>
        <p:txBody>
          <a:bodyPr/>
          <a:lstStyle/>
          <a:p>
            <a:fld id="{024A7BE0-EF73-41A6-8E92-867A502E51D0}"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3044646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0EF7F-EA4E-4753-BD3E-85069C4E1538}"/>
              </a:ext>
            </a:extLst>
          </p:cNvPr>
          <p:cNvSpPr>
            <a:spLocks noGrp="1"/>
          </p:cNvSpPr>
          <p:nvPr>
            <p:ph type="title"/>
          </p:nvPr>
        </p:nvSpPr>
        <p:spPr/>
        <p:txBody>
          <a:bodyPr>
            <a:normAutofit fontScale="90000"/>
          </a:bodyPr>
          <a:lstStyle/>
          <a:p>
            <a:r>
              <a:rPr lang="de-DE"/>
              <a:t>Questions </a:t>
            </a:r>
            <a:r>
              <a:rPr lang="de-DE" err="1"/>
              <a:t>to</a:t>
            </a:r>
            <a:r>
              <a:rPr lang="de-DE"/>
              <a:t> </a:t>
            </a:r>
            <a:r>
              <a:rPr lang="de-DE" err="1"/>
              <a:t>ask</a:t>
            </a:r>
            <a:br>
              <a:rPr lang="de-DE"/>
            </a:br>
            <a:endParaRPr lang="de-DE"/>
          </a:p>
        </p:txBody>
      </p:sp>
      <p:sp>
        <p:nvSpPr>
          <p:cNvPr id="3" name="Textplatzhalter 2">
            <a:extLst>
              <a:ext uri="{FF2B5EF4-FFF2-40B4-BE49-F238E27FC236}">
                <a16:creationId xmlns:a16="http://schemas.microsoft.com/office/drawing/2014/main" id="{AC3D008F-5E9A-428C-9539-3871B792B884}"/>
              </a:ext>
            </a:extLst>
          </p:cNvPr>
          <p:cNvSpPr>
            <a:spLocks noGrp="1"/>
          </p:cNvSpPr>
          <p:nvPr>
            <p:ph type="body" sz="quarter" idx="12"/>
          </p:nvPr>
        </p:nvSpPr>
        <p:spPr>
          <a:xfrm>
            <a:off x="720725" y="3888992"/>
            <a:ext cx="17038655" cy="6264000"/>
          </a:xfrm>
        </p:spPr>
        <p:txBody>
          <a:bodyPr/>
          <a:lstStyle/>
          <a:p>
            <a:r>
              <a:rPr lang="de-DE" err="1">
                <a:latin typeface="Arial" panose="020B0604020202020204" pitchFamily="34" charset="0"/>
                <a:cs typeface="Arial" panose="020B0604020202020204" pitchFamily="34" charset="0"/>
              </a:rPr>
              <a:t>What</a:t>
            </a:r>
            <a:r>
              <a:rPr lang="de-DE">
                <a:latin typeface="Arial" panose="020B0604020202020204" pitchFamily="34" charset="0"/>
                <a:cs typeface="Arial" panose="020B0604020202020204" pitchFamily="34" charset="0"/>
              </a:rPr>
              <a:t> </a:t>
            </a:r>
            <a:r>
              <a:rPr lang="de-DE" err="1">
                <a:latin typeface="Arial" panose="020B0604020202020204" pitchFamily="34" charset="0"/>
                <a:cs typeface="Arial" panose="020B0604020202020204" pitchFamily="34" charset="0"/>
              </a:rPr>
              <a:t>are</a:t>
            </a:r>
            <a:r>
              <a:rPr lang="de-DE">
                <a:latin typeface="Arial" panose="020B0604020202020204" pitchFamily="34" charset="0"/>
                <a:cs typeface="Arial" panose="020B0604020202020204" pitchFamily="34" charset="0"/>
              </a:rPr>
              <a:t> </a:t>
            </a:r>
            <a:r>
              <a:rPr lang="de-DE" err="1">
                <a:latin typeface="Arial" panose="020B0604020202020204" pitchFamily="34" charset="0"/>
                <a:cs typeface="Arial" panose="020B0604020202020204" pitchFamily="34" charset="0"/>
              </a:rPr>
              <a:t>the</a:t>
            </a:r>
            <a:r>
              <a:rPr lang="de-DE">
                <a:latin typeface="Arial" panose="020B0604020202020204" pitchFamily="34" charset="0"/>
                <a:cs typeface="Arial" panose="020B0604020202020204" pitchFamily="34" charset="0"/>
              </a:rPr>
              <a:t> </a:t>
            </a:r>
            <a:r>
              <a:rPr lang="de-DE" err="1">
                <a:latin typeface="Arial" panose="020B0604020202020204" pitchFamily="34" charset="0"/>
                <a:cs typeface="Arial" panose="020B0604020202020204" pitchFamily="34" charset="0"/>
              </a:rPr>
              <a:t>most</a:t>
            </a:r>
            <a:r>
              <a:rPr lang="de-DE">
                <a:latin typeface="Arial" panose="020B0604020202020204" pitchFamily="34" charset="0"/>
                <a:cs typeface="Arial" panose="020B0604020202020204" pitchFamily="34" charset="0"/>
              </a:rPr>
              <a:t> relevant, </a:t>
            </a:r>
            <a:r>
              <a:rPr lang="de-DE" err="1">
                <a:latin typeface="Arial" panose="020B0604020202020204" pitchFamily="34" charset="0"/>
                <a:cs typeface="Arial" panose="020B0604020202020204" pitchFamily="34" charset="0"/>
              </a:rPr>
              <a:t>most</a:t>
            </a:r>
            <a:r>
              <a:rPr lang="de-DE">
                <a:latin typeface="Arial" panose="020B0604020202020204" pitchFamily="34" charset="0"/>
                <a:cs typeface="Arial" panose="020B0604020202020204" pitchFamily="34" charset="0"/>
              </a:rPr>
              <a:t> </a:t>
            </a:r>
            <a:r>
              <a:rPr lang="de-DE" err="1">
                <a:latin typeface="Arial" panose="020B0604020202020204" pitchFamily="34" charset="0"/>
                <a:cs typeface="Arial" panose="020B0604020202020204" pitchFamily="34" charset="0"/>
              </a:rPr>
              <a:t>valuable</a:t>
            </a:r>
            <a:r>
              <a:rPr lang="de-DE">
                <a:latin typeface="Arial" panose="020B0604020202020204" pitchFamily="34" charset="0"/>
                <a:cs typeface="Arial" panose="020B0604020202020204" pitchFamily="34" charset="0"/>
              </a:rPr>
              <a:t> </a:t>
            </a:r>
            <a:r>
              <a:rPr lang="de-DE" err="1">
                <a:latin typeface="Arial" panose="020B0604020202020204" pitchFamily="34" charset="0"/>
                <a:cs typeface="Arial" panose="020B0604020202020204" pitchFamily="34" charset="0"/>
              </a:rPr>
              <a:t>stories</a:t>
            </a:r>
            <a:r>
              <a:rPr lang="de-DE">
                <a:latin typeface="Arial" panose="020B0604020202020204" pitchFamily="34" charset="0"/>
                <a:cs typeface="Arial" panose="020B0604020202020204" pitchFamily="34" charset="0"/>
              </a:rPr>
              <a:t> </a:t>
            </a:r>
            <a:r>
              <a:rPr lang="de-DE" err="1">
                <a:latin typeface="Arial" panose="020B0604020202020204" pitchFamily="34" charset="0"/>
                <a:cs typeface="Arial" panose="020B0604020202020204" pitchFamily="34" charset="0"/>
              </a:rPr>
              <a:t>we</a:t>
            </a:r>
            <a:r>
              <a:rPr lang="de-DE">
                <a:latin typeface="Arial" panose="020B0604020202020204" pitchFamily="34" charset="0"/>
                <a:cs typeface="Arial" panose="020B0604020202020204" pitchFamily="34" charset="0"/>
              </a:rPr>
              <a:t> </a:t>
            </a:r>
            <a:r>
              <a:rPr lang="de-DE" err="1">
                <a:latin typeface="Arial" panose="020B0604020202020204" pitchFamily="34" charset="0"/>
                <a:cs typeface="Arial" panose="020B0604020202020204" pitchFamily="34" charset="0"/>
              </a:rPr>
              <a:t>can</a:t>
            </a:r>
            <a:r>
              <a:rPr lang="de-DE">
                <a:latin typeface="Arial" panose="020B0604020202020204" pitchFamily="34" charset="0"/>
                <a:cs typeface="Arial" panose="020B0604020202020204" pitchFamily="34" charset="0"/>
              </a:rPr>
              <a:t> bring </a:t>
            </a:r>
            <a:r>
              <a:rPr lang="de-DE" err="1">
                <a:latin typeface="Arial" panose="020B0604020202020204" pitchFamily="34" charset="0"/>
                <a:cs typeface="Arial" panose="020B0604020202020204" pitchFamily="34" charset="0"/>
              </a:rPr>
              <a:t>to</a:t>
            </a:r>
            <a:r>
              <a:rPr lang="de-DE">
                <a:latin typeface="Arial" panose="020B0604020202020204" pitchFamily="34" charset="0"/>
                <a:cs typeface="Arial" panose="020B0604020202020204" pitchFamily="34" charset="0"/>
              </a:rPr>
              <a:t> </a:t>
            </a:r>
            <a:r>
              <a:rPr lang="de-DE" err="1">
                <a:latin typeface="Arial" panose="020B0604020202020204" pitchFamily="34" charset="0"/>
                <a:cs typeface="Arial" panose="020B0604020202020204" pitchFamily="34" charset="0"/>
              </a:rPr>
              <a:t>our</a:t>
            </a:r>
            <a:r>
              <a:rPr lang="de-DE">
                <a:latin typeface="Arial" panose="020B0604020202020204" pitchFamily="34" charset="0"/>
                <a:cs typeface="Arial" panose="020B0604020202020204" pitchFamily="34" charset="0"/>
              </a:rPr>
              <a:t> </a:t>
            </a:r>
            <a:r>
              <a:rPr lang="de-DE" err="1">
                <a:latin typeface="Arial" panose="020B0604020202020204" pitchFamily="34" charset="0"/>
                <a:cs typeface="Arial" panose="020B0604020202020204" pitchFamily="34" charset="0"/>
              </a:rPr>
              <a:t>audience</a:t>
            </a:r>
            <a:r>
              <a:rPr lang="de-DE">
                <a:latin typeface="Arial" panose="020B0604020202020204" pitchFamily="34" charset="0"/>
                <a:cs typeface="Arial" panose="020B0604020202020204" pitchFamily="34" charset="0"/>
              </a:rPr>
              <a:t>?</a:t>
            </a:r>
          </a:p>
          <a:p>
            <a:r>
              <a:rPr lang="de-DE" err="1">
                <a:latin typeface="Arial" panose="020B0604020202020204" pitchFamily="34" charset="0"/>
                <a:cs typeface="Arial" panose="020B0604020202020204" pitchFamily="34" charset="0"/>
              </a:rPr>
              <a:t>What</a:t>
            </a:r>
            <a:r>
              <a:rPr lang="de-DE">
                <a:latin typeface="Arial" panose="020B0604020202020204" pitchFamily="34" charset="0"/>
                <a:cs typeface="Arial" panose="020B0604020202020204" pitchFamily="34" charset="0"/>
              </a:rPr>
              <a:t> </a:t>
            </a:r>
            <a:r>
              <a:rPr lang="de-DE" err="1">
                <a:latin typeface="Arial" panose="020B0604020202020204" pitchFamily="34" charset="0"/>
                <a:cs typeface="Arial" panose="020B0604020202020204" pitchFamily="34" charset="0"/>
              </a:rPr>
              <a:t>is</a:t>
            </a:r>
            <a:r>
              <a:rPr lang="de-DE">
                <a:latin typeface="Arial" panose="020B0604020202020204" pitchFamily="34" charset="0"/>
                <a:cs typeface="Arial" panose="020B0604020202020204" pitchFamily="34" charset="0"/>
              </a:rPr>
              <a:t> </a:t>
            </a:r>
            <a:r>
              <a:rPr lang="de-DE" err="1">
                <a:latin typeface="Arial" panose="020B0604020202020204" pitchFamily="34" charset="0"/>
                <a:cs typeface="Arial" panose="020B0604020202020204" pitchFamily="34" charset="0"/>
              </a:rPr>
              <a:t>missing</a:t>
            </a:r>
            <a:r>
              <a:rPr lang="de-DE">
                <a:latin typeface="Arial" panose="020B0604020202020204" pitchFamily="34" charset="0"/>
                <a:cs typeface="Arial" panose="020B0604020202020204" pitchFamily="34" charset="0"/>
              </a:rPr>
              <a:t> </a:t>
            </a:r>
            <a:r>
              <a:rPr lang="de-DE" err="1">
                <a:latin typeface="Arial" panose="020B0604020202020204" pitchFamily="34" charset="0"/>
                <a:cs typeface="Arial" panose="020B0604020202020204" pitchFamily="34" charset="0"/>
              </a:rPr>
              <a:t>from</a:t>
            </a:r>
            <a:r>
              <a:rPr lang="de-DE">
                <a:latin typeface="Arial" panose="020B0604020202020204" pitchFamily="34" charset="0"/>
                <a:cs typeface="Arial" panose="020B0604020202020204" pitchFamily="34" charset="0"/>
              </a:rPr>
              <a:t> </a:t>
            </a:r>
            <a:r>
              <a:rPr lang="de-DE" err="1">
                <a:latin typeface="Arial" panose="020B0604020202020204" pitchFamily="34" charset="0"/>
                <a:cs typeface="Arial" panose="020B0604020202020204" pitchFamily="34" charset="0"/>
              </a:rPr>
              <a:t>the</a:t>
            </a:r>
            <a:r>
              <a:rPr lang="de-DE">
                <a:latin typeface="Arial" panose="020B0604020202020204" pitchFamily="34" charset="0"/>
                <a:cs typeface="Arial" panose="020B0604020202020204" pitchFamily="34" charset="0"/>
              </a:rPr>
              <a:t> </a:t>
            </a:r>
            <a:r>
              <a:rPr lang="de-DE" err="1">
                <a:latin typeface="Arial" panose="020B0604020202020204" pitchFamily="34" charset="0"/>
                <a:cs typeface="Arial" panose="020B0604020202020204" pitchFamily="34" charset="0"/>
              </a:rPr>
              <a:t>public‘s</a:t>
            </a:r>
            <a:r>
              <a:rPr lang="de-DE">
                <a:latin typeface="Arial" panose="020B0604020202020204" pitchFamily="34" charset="0"/>
                <a:cs typeface="Arial" panose="020B0604020202020204" pitchFamily="34" charset="0"/>
              </a:rPr>
              <a:t> </a:t>
            </a:r>
            <a:r>
              <a:rPr lang="de-DE" err="1">
                <a:latin typeface="Arial" panose="020B0604020202020204" pitchFamily="34" charset="0"/>
                <a:cs typeface="Arial" panose="020B0604020202020204" pitchFamily="34" charset="0"/>
              </a:rPr>
              <a:t>conversation</a:t>
            </a:r>
            <a:r>
              <a:rPr lang="de-DE">
                <a:latin typeface="Arial" panose="020B0604020202020204" pitchFamily="34" charset="0"/>
                <a:cs typeface="Arial" panose="020B0604020202020204" pitchFamily="34" charset="0"/>
              </a:rPr>
              <a:t>?</a:t>
            </a:r>
          </a:p>
          <a:p>
            <a:r>
              <a:rPr lang="de-DE">
                <a:latin typeface="Arial" panose="020B0604020202020204" pitchFamily="34" charset="0"/>
                <a:cs typeface="Arial" panose="020B0604020202020204" pitchFamily="34" charset="0"/>
              </a:rPr>
              <a:t>And </a:t>
            </a:r>
            <a:r>
              <a:rPr lang="de-DE" err="1">
                <a:latin typeface="Arial" panose="020B0604020202020204" pitchFamily="34" charset="0"/>
                <a:cs typeface="Arial" panose="020B0604020202020204" pitchFamily="34" charset="0"/>
              </a:rPr>
              <a:t>what</a:t>
            </a:r>
            <a:r>
              <a:rPr lang="de-DE">
                <a:latin typeface="Arial" panose="020B0604020202020204" pitchFamily="34" charset="0"/>
                <a:cs typeface="Arial" panose="020B0604020202020204" pitchFamily="34" charset="0"/>
              </a:rPr>
              <a:t> </a:t>
            </a:r>
            <a:r>
              <a:rPr lang="de-DE" err="1">
                <a:latin typeface="Arial" panose="020B0604020202020204" pitchFamily="34" charset="0"/>
                <a:cs typeface="Arial" panose="020B0604020202020204" pitchFamily="34" charset="0"/>
              </a:rPr>
              <a:t>stories</a:t>
            </a:r>
            <a:r>
              <a:rPr lang="de-DE">
                <a:latin typeface="Arial" panose="020B0604020202020204" pitchFamily="34" charset="0"/>
                <a:cs typeface="Arial" panose="020B0604020202020204" pitchFamily="34" charset="0"/>
              </a:rPr>
              <a:t> </a:t>
            </a:r>
            <a:r>
              <a:rPr lang="de-DE" err="1">
                <a:latin typeface="Arial" panose="020B0604020202020204" pitchFamily="34" charset="0"/>
                <a:cs typeface="Arial" panose="020B0604020202020204" pitchFamily="34" charset="0"/>
              </a:rPr>
              <a:t>are</a:t>
            </a:r>
            <a:r>
              <a:rPr lang="de-DE">
                <a:latin typeface="Arial" panose="020B0604020202020204" pitchFamily="34" charset="0"/>
                <a:cs typeface="Arial" panose="020B0604020202020204" pitchFamily="34" charset="0"/>
              </a:rPr>
              <a:t> </a:t>
            </a:r>
            <a:r>
              <a:rPr lang="de-DE" err="1">
                <a:latin typeface="Arial" panose="020B0604020202020204" pitchFamily="34" charset="0"/>
                <a:cs typeface="Arial" panose="020B0604020202020204" pitchFamily="34" charset="0"/>
              </a:rPr>
              <a:t>we</a:t>
            </a:r>
            <a:r>
              <a:rPr lang="de-DE">
                <a:latin typeface="Arial" panose="020B0604020202020204" pitchFamily="34" charset="0"/>
                <a:cs typeface="Arial" panose="020B0604020202020204" pitchFamily="34" charset="0"/>
              </a:rPr>
              <a:t> </a:t>
            </a:r>
            <a:r>
              <a:rPr lang="de-DE" err="1">
                <a:latin typeface="Arial" panose="020B0604020202020204" pitchFamily="34" charset="0"/>
                <a:cs typeface="Arial" panose="020B0604020202020204" pitchFamily="34" charset="0"/>
              </a:rPr>
              <a:t>doing</a:t>
            </a:r>
            <a:r>
              <a:rPr lang="de-DE">
                <a:latin typeface="Arial" panose="020B0604020202020204" pitchFamily="34" charset="0"/>
                <a:cs typeface="Arial" panose="020B0604020202020204" pitchFamily="34" charset="0"/>
              </a:rPr>
              <a:t> just </a:t>
            </a:r>
            <a:r>
              <a:rPr lang="de-DE" err="1">
                <a:latin typeface="Arial" panose="020B0604020202020204" pitchFamily="34" charset="0"/>
                <a:cs typeface="Arial" panose="020B0604020202020204" pitchFamily="34" charset="0"/>
              </a:rPr>
              <a:t>because</a:t>
            </a:r>
            <a:r>
              <a:rPr lang="de-DE">
                <a:latin typeface="Arial" panose="020B0604020202020204" pitchFamily="34" charset="0"/>
                <a:cs typeface="Arial" panose="020B0604020202020204" pitchFamily="34" charset="0"/>
              </a:rPr>
              <a:t> </a:t>
            </a:r>
            <a:r>
              <a:rPr lang="de-DE" err="1">
                <a:latin typeface="Arial" panose="020B0604020202020204" pitchFamily="34" charset="0"/>
                <a:cs typeface="Arial" panose="020B0604020202020204" pitchFamily="34" charset="0"/>
              </a:rPr>
              <a:t>we‘ve</a:t>
            </a:r>
            <a:r>
              <a:rPr lang="de-DE">
                <a:latin typeface="Arial" panose="020B0604020202020204" pitchFamily="34" charset="0"/>
                <a:cs typeface="Arial" panose="020B0604020202020204" pitchFamily="34" charset="0"/>
              </a:rPr>
              <a:t> </a:t>
            </a:r>
            <a:r>
              <a:rPr lang="de-DE" err="1">
                <a:latin typeface="Arial" panose="020B0604020202020204" pitchFamily="34" charset="0"/>
                <a:cs typeface="Arial" panose="020B0604020202020204" pitchFamily="34" charset="0"/>
              </a:rPr>
              <a:t>always</a:t>
            </a:r>
            <a:r>
              <a:rPr lang="de-DE">
                <a:latin typeface="Arial" panose="020B0604020202020204" pitchFamily="34" charset="0"/>
                <a:cs typeface="Arial" panose="020B0604020202020204" pitchFamily="34" charset="0"/>
              </a:rPr>
              <a:t> </a:t>
            </a:r>
            <a:r>
              <a:rPr lang="de-DE" err="1">
                <a:latin typeface="Arial" panose="020B0604020202020204" pitchFamily="34" charset="0"/>
                <a:cs typeface="Arial" panose="020B0604020202020204" pitchFamily="34" charset="0"/>
              </a:rPr>
              <a:t>done</a:t>
            </a:r>
            <a:r>
              <a:rPr lang="de-DE">
                <a:latin typeface="Arial" panose="020B0604020202020204" pitchFamily="34" charset="0"/>
                <a:cs typeface="Arial" panose="020B0604020202020204" pitchFamily="34" charset="0"/>
              </a:rPr>
              <a:t> </a:t>
            </a:r>
            <a:r>
              <a:rPr lang="de-DE" err="1">
                <a:latin typeface="Arial" panose="020B0604020202020204" pitchFamily="34" charset="0"/>
                <a:cs typeface="Arial" panose="020B0604020202020204" pitchFamily="34" charset="0"/>
              </a:rPr>
              <a:t>them</a:t>
            </a:r>
            <a:r>
              <a:rPr lang="de-DE">
                <a:latin typeface="Arial" panose="020B0604020202020204" pitchFamily="34" charset="0"/>
                <a:cs typeface="Arial" panose="020B0604020202020204" pitchFamily="34" charset="0"/>
              </a:rPr>
              <a:t>?</a:t>
            </a:r>
          </a:p>
          <a:p>
            <a:pPr marL="0" indent="0">
              <a:buNone/>
            </a:pPr>
            <a:endParaRPr lang="de-DE"/>
          </a:p>
        </p:txBody>
      </p:sp>
      <p:sp>
        <p:nvSpPr>
          <p:cNvPr id="4" name="Fußzeilenplatzhalter 3">
            <a:extLst>
              <a:ext uri="{FF2B5EF4-FFF2-40B4-BE49-F238E27FC236}">
                <a16:creationId xmlns:a16="http://schemas.microsoft.com/office/drawing/2014/main" id="{BD71BC89-215F-413B-9C7E-80F38A98ED55}"/>
              </a:ext>
            </a:extLst>
          </p:cNvPr>
          <p:cNvSpPr>
            <a:spLocks noGrp="1"/>
          </p:cNvSpPr>
          <p:nvPr>
            <p:ph type="ftr" sz="quarter" idx="14"/>
          </p:nvPr>
        </p:nvSpPr>
        <p:spPr/>
        <p:txBody>
          <a:bodyPr/>
          <a:lstStyle/>
          <a:p>
            <a:r>
              <a:rPr lang="en-US"/>
              <a:t>Moving your media outlet forward| DW Akademie | Constructive Journalism Lab</a:t>
            </a:r>
            <a:endParaRPr lang="de-DE"/>
          </a:p>
        </p:txBody>
      </p:sp>
      <p:sp>
        <p:nvSpPr>
          <p:cNvPr id="5" name="Datumsplatzhalter 4">
            <a:extLst>
              <a:ext uri="{FF2B5EF4-FFF2-40B4-BE49-F238E27FC236}">
                <a16:creationId xmlns:a16="http://schemas.microsoft.com/office/drawing/2014/main" id="{A4461FCA-8495-4D26-80EB-FBB4401E1936}"/>
              </a:ext>
            </a:extLst>
          </p:cNvPr>
          <p:cNvSpPr>
            <a:spLocks noGrp="1"/>
          </p:cNvSpPr>
          <p:nvPr>
            <p:ph type="dt" sz="half" idx="15"/>
          </p:nvPr>
        </p:nvSpPr>
        <p:spPr/>
        <p:txBody>
          <a:bodyPr/>
          <a:lstStyle/>
          <a:p>
            <a:fld id="{1AAAF82B-4D10-4F61-ADA6-028B57F45931}"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578945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734556F8-E194-4F5F-BA8C-AEE9CF5B1FE9}"/>
              </a:ext>
            </a:extLst>
          </p:cNvPr>
          <p:cNvSpPr>
            <a:spLocks noGrp="1"/>
          </p:cNvSpPr>
          <p:nvPr>
            <p:ph type="ftr" sz="quarter" idx="15"/>
          </p:nvPr>
        </p:nvSpPr>
        <p:spPr/>
        <p:txBody>
          <a:bodyPr/>
          <a:lstStyle/>
          <a:p>
            <a:r>
              <a:rPr lang="en-US"/>
              <a:t>Moving your media outlet forward| DW Akademie | Constructive Journalism Lab</a:t>
            </a:r>
            <a:endParaRPr lang="de-DE"/>
          </a:p>
        </p:txBody>
      </p:sp>
      <p:sp>
        <p:nvSpPr>
          <p:cNvPr id="7" name="Datumsplatzhalter 6">
            <a:extLst>
              <a:ext uri="{FF2B5EF4-FFF2-40B4-BE49-F238E27FC236}">
                <a16:creationId xmlns:a16="http://schemas.microsoft.com/office/drawing/2014/main" id="{5F27A4A8-041D-4505-91DE-0708B7C71AC6}"/>
              </a:ext>
            </a:extLst>
          </p:cNvPr>
          <p:cNvSpPr>
            <a:spLocks noGrp="1"/>
          </p:cNvSpPr>
          <p:nvPr>
            <p:ph type="dt" sz="half" idx="16"/>
          </p:nvPr>
        </p:nvSpPr>
        <p:spPr/>
        <p:txBody>
          <a:bodyPr/>
          <a:lstStyle/>
          <a:p>
            <a:fld id="{906BDD3E-319F-40A8-ADB9-3A9B39235DF7}"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pic>
        <p:nvPicPr>
          <p:cNvPr id="8" name="Bildplatzhalter 7">
            <a:extLst>
              <a:ext uri="{FF2B5EF4-FFF2-40B4-BE49-F238E27FC236}">
                <a16:creationId xmlns:a16="http://schemas.microsoft.com/office/drawing/2014/main" id="{9AC8ACA8-F29D-F6FF-6CEA-9B7175B9F9D1}"/>
              </a:ext>
            </a:extLst>
          </p:cNvPr>
          <p:cNvPicPr>
            <a:picLocks noGrp="1" noChangeAspect="1"/>
          </p:cNvPicPr>
          <p:nvPr>
            <p:ph type="pic" sz="quarter" idx="14"/>
          </p:nvPr>
        </p:nvPicPr>
        <p:blipFill>
          <a:blip r:embed="rId2"/>
          <a:srcRect t="16" b="16"/>
          <a:stretch>
            <a:fillRect/>
          </a:stretch>
        </p:blipFill>
        <p:spPr/>
      </p:pic>
      <p:sp>
        <p:nvSpPr>
          <p:cNvPr id="3" name="Titel 2"/>
          <p:cNvSpPr>
            <a:spLocks noGrp="1"/>
          </p:cNvSpPr>
          <p:nvPr>
            <p:ph type="title"/>
          </p:nvPr>
        </p:nvSpPr>
        <p:spPr/>
        <p:txBody>
          <a:bodyPr>
            <a:normAutofit/>
          </a:bodyPr>
          <a:lstStyle/>
          <a:p>
            <a:r>
              <a:rPr lang="en-US">
                <a:solidFill>
                  <a:schemeClr val="bg1"/>
                </a:solidFill>
              </a:rPr>
              <a:t>From a traditional newsroom to a more constructive one</a:t>
            </a:r>
            <a:endParaRPr lang="de-DE">
              <a:solidFill>
                <a:schemeClr val="bg1"/>
              </a:solidFill>
            </a:endParaRPr>
          </a:p>
        </p:txBody>
      </p:sp>
    </p:spTree>
    <p:extLst>
      <p:ext uri="{BB962C8B-B14F-4D97-AF65-F5344CB8AC3E}">
        <p14:creationId xmlns:p14="http://schemas.microsoft.com/office/powerpoint/2010/main" val="4215307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0EF7F-EA4E-4753-BD3E-85069C4E1538}"/>
              </a:ext>
            </a:extLst>
          </p:cNvPr>
          <p:cNvSpPr>
            <a:spLocks noGrp="1"/>
          </p:cNvSpPr>
          <p:nvPr>
            <p:ph type="title"/>
          </p:nvPr>
        </p:nvSpPr>
        <p:spPr/>
        <p:txBody>
          <a:bodyPr>
            <a:normAutofit fontScale="90000"/>
          </a:bodyPr>
          <a:lstStyle/>
          <a:p>
            <a:r>
              <a:rPr lang="de-DE" err="1"/>
              <a:t>Encourage</a:t>
            </a:r>
            <a:r>
              <a:rPr lang="de-DE"/>
              <a:t> a </a:t>
            </a:r>
            <a:r>
              <a:rPr lang="de-DE" err="1"/>
              <a:t>new</a:t>
            </a:r>
            <a:r>
              <a:rPr lang="de-DE"/>
              <a:t> </a:t>
            </a:r>
            <a:r>
              <a:rPr lang="de-DE" err="1"/>
              <a:t>mindset</a:t>
            </a:r>
            <a:br>
              <a:rPr lang="en-US"/>
            </a:br>
            <a:br>
              <a:rPr lang="de-DE"/>
            </a:br>
            <a:endParaRPr lang="de-DE"/>
          </a:p>
        </p:txBody>
      </p:sp>
      <p:sp>
        <p:nvSpPr>
          <p:cNvPr id="3" name="Textplatzhalter 2">
            <a:extLst>
              <a:ext uri="{FF2B5EF4-FFF2-40B4-BE49-F238E27FC236}">
                <a16:creationId xmlns:a16="http://schemas.microsoft.com/office/drawing/2014/main" id="{AC3D008F-5E9A-428C-9539-3871B792B884}"/>
              </a:ext>
            </a:extLst>
          </p:cNvPr>
          <p:cNvSpPr>
            <a:spLocks noGrp="1"/>
          </p:cNvSpPr>
          <p:nvPr>
            <p:ph type="body" sz="quarter" idx="12"/>
          </p:nvPr>
        </p:nvSpPr>
        <p:spPr>
          <a:noFill/>
          <a:ln>
            <a:noFill/>
          </a:ln>
        </p:spPr>
        <p:txBody>
          <a:bodyPr vert="horz" lIns="91440" tIns="45720" rIns="91440" bIns="45720" rtlCol="0" anchor="t">
            <a:normAutofit/>
          </a:bodyPr>
          <a:lstStyle/>
          <a:p>
            <a:r>
              <a:rPr lang="de-DE" sz="4800" err="1">
                <a:latin typeface="Arial"/>
                <a:ea typeface="DW Noto Sans"/>
                <a:cs typeface="Arial"/>
              </a:rPr>
              <a:t>Give</a:t>
            </a:r>
            <a:r>
              <a:rPr lang="de-DE" sz="4800">
                <a:latin typeface="Arial"/>
                <a:ea typeface="DW Noto Sans"/>
                <a:cs typeface="Arial"/>
              </a:rPr>
              <a:t> </a:t>
            </a:r>
            <a:r>
              <a:rPr lang="de-DE" sz="4800" err="1">
                <a:latin typeface="Arial"/>
                <a:ea typeface="DW Noto Sans"/>
                <a:cs typeface="Arial"/>
              </a:rPr>
              <a:t>space</a:t>
            </a:r>
            <a:r>
              <a:rPr lang="de-DE" sz="4800">
                <a:latin typeface="Arial"/>
                <a:ea typeface="DW Noto Sans"/>
                <a:cs typeface="Arial"/>
              </a:rPr>
              <a:t> </a:t>
            </a:r>
            <a:r>
              <a:rPr lang="de-DE" sz="4800" err="1">
                <a:latin typeface="Arial"/>
                <a:ea typeface="DW Noto Sans"/>
                <a:cs typeface="Arial"/>
              </a:rPr>
              <a:t>to</a:t>
            </a:r>
            <a:r>
              <a:rPr lang="de-DE" sz="4800">
                <a:latin typeface="Arial"/>
                <a:ea typeface="DW Noto Sans"/>
                <a:cs typeface="Arial"/>
              </a:rPr>
              <a:t> </a:t>
            </a:r>
            <a:r>
              <a:rPr lang="de-DE" sz="4800" err="1">
                <a:latin typeface="Arial"/>
                <a:ea typeface="DW Noto Sans"/>
                <a:cs typeface="Arial"/>
              </a:rPr>
              <a:t>discuss</a:t>
            </a:r>
            <a:r>
              <a:rPr lang="de-DE" sz="4800">
                <a:latin typeface="Arial"/>
                <a:ea typeface="DW Noto Sans"/>
                <a:cs typeface="Arial"/>
              </a:rPr>
              <a:t> a </a:t>
            </a:r>
            <a:r>
              <a:rPr lang="de-DE" sz="4800" err="1">
                <a:latin typeface="Arial"/>
                <a:ea typeface="DW Noto Sans"/>
                <a:cs typeface="Arial"/>
              </a:rPr>
              <a:t>more</a:t>
            </a:r>
            <a:r>
              <a:rPr lang="de-DE" sz="4800">
                <a:latin typeface="Arial"/>
                <a:ea typeface="DW Noto Sans"/>
                <a:cs typeface="Arial"/>
              </a:rPr>
              <a:t> </a:t>
            </a:r>
            <a:r>
              <a:rPr lang="de-DE" sz="4800" err="1">
                <a:latin typeface="Arial"/>
                <a:ea typeface="DW Noto Sans"/>
                <a:cs typeface="Arial"/>
              </a:rPr>
              <a:t>constructive</a:t>
            </a:r>
            <a:r>
              <a:rPr lang="de-DE" sz="4800">
                <a:latin typeface="Arial"/>
                <a:ea typeface="DW Noto Sans"/>
                <a:cs typeface="Arial"/>
              </a:rPr>
              <a:t> </a:t>
            </a:r>
            <a:r>
              <a:rPr lang="de-DE" sz="4800" err="1">
                <a:latin typeface="Arial"/>
                <a:ea typeface="DW Noto Sans"/>
                <a:cs typeface="Arial"/>
              </a:rPr>
              <a:t>approach</a:t>
            </a:r>
            <a:r>
              <a:rPr lang="de-DE" sz="4800">
                <a:latin typeface="Arial"/>
                <a:ea typeface="DW Noto Sans"/>
                <a:cs typeface="Arial"/>
              </a:rPr>
              <a:t> in </a:t>
            </a:r>
            <a:r>
              <a:rPr lang="de-DE" sz="4800" err="1">
                <a:latin typeface="Arial"/>
                <a:ea typeface="DW Noto Sans"/>
                <a:cs typeface="Arial"/>
              </a:rPr>
              <a:t>news</a:t>
            </a:r>
            <a:r>
              <a:rPr lang="de-DE" sz="4800">
                <a:latin typeface="Arial"/>
                <a:ea typeface="DW Noto Sans"/>
                <a:cs typeface="Arial"/>
              </a:rPr>
              <a:t> </a:t>
            </a:r>
            <a:r>
              <a:rPr lang="de-DE" sz="4800" err="1">
                <a:latin typeface="Arial"/>
                <a:ea typeface="DW Noto Sans"/>
                <a:cs typeface="Arial"/>
              </a:rPr>
              <a:t>selection</a:t>
            </a:r>
            <a:r>
              <a:rPr lang="de-DE" sz="4800">
                <a:latin typeface="Arial"/>
                <a:ea typeface="DW Noto Sans"/>
                <a:cs typeface="Arial"/>
              </a:rPr>
              <a:t> and </a:t>
            </a:r>
            <a:r>
              <a:rPr lang="de-DE" sz="4800" err="1">
                <a:latin typeface="Arial"/>
                <a:ea typeface="DW Noto Sans"/>
                <a:cs typeface="Arial"/>
              </a:rPr>
              <a:t>presentation</a:t>
            </a:r>
            <a:endParaRPr lang="de-DE" sz="4800">
              <a:latin typeface="Arial"/>
              <a:ea typeface="DW Noto Sans"/>
              <a:cs typeface="Arial"/>
            </a:endParaRPr>
          </a:p>
          <a:p>
            <a:r>
              <a:rPr lang="de-DE" sz="4800" err="1">
                <a:latin typeface="Arial"/>
                <a:ea typeface="DW Noto Sans"/>
                <a:cs typeface="Arial"/>
              </a:rPr>
              <a:t>Encourage</a:t>
            </a:r>
            <a:r>
              <a:rPr lang="de-DE" sz="4800">
                <a:latin typeface="Arial"/>
                <a:ea typeface="DW Noto Sans"/>
                <a:cs typeface="Arial"/>
              </a:rPr>
              <a:t> </a:t>
            </a:r>
            <a:r>
              <a:rPr lang="de-DE" sz="4800" err="1">
                <a:latin typeface="Arial"/>
                <a:ea typeface="DW Noto Sans"/>
                <a:cs typeface="Arial"/>
              </a:rPr>
              <a:t>your</a:t>
            </a:r>
            <a:r>
              <a:rPr lang="de-DE" sz="4800">
                <a:latin typeface="Arial"/>
                <a:ea typeface="DW Noto Sans"/>
                <a:cs typeface="Arial"/>
              </a:rPr>
              <a:t> </a:t>
            </a:r>
            <a:r>
              <a:rPr lang="de-DE" sz="4800" err="1">
                <a:latin typeface="Arial"/>
                <a:ea typeface="DW Noto Sans"/>
                <a:cs typeface="Arial"/>
              </a:rPr>
              <a:t>staff</a:t>
            </a:r>
            <a:r>
              <a:rPr lang="de-DE" sz="4800">
                <a:latin typeface="Arial"/>
                <a:ea typeface="DW Noto Sans"/>
                <a:cs typeface="Arial"/>
              </a:rPr>
              <a:t> </a:t>
            </a:r>
            <a:r>
              <a:rPr lang="de-DE" sz="4800" err="1">
                <a:latin typeface="Arial"/>
                <a:ea typeface="DW Noto Sans"/>
                <a:cs typeface="Arial"/>
              </a:rPr>
              <a:t>to</a:t>
            </a:r>
            <a:r>
              <a:rPr lang="de-DE" sz="4800">
                <a:latin typeface="Arial"/>
                <a:ea typeface="DW Noto Sans"/>
                <a:cs typeface="Arial"/>
              </a:rPr>
              <a:t> </a:t>
            </a:r>
            <a:r>
              <a:rPr lang="de-DE" sz="4800" err="1">
                <a:latin typeface="Arial"/>
                <a:ea typeface="DW Noto Sans"/>
                <a:cs typeface="Arial"/>
              </a:rPr>
              <a:t>develop</a:t>
            </a:r>
            <a:r>
              <a:rPr lang="de-DE" sz="4800">
                <a:latin typeface="Arial"/>
                <a:ea typeface="DW Noto Sans"/>
                <a:cs typeface="Arial"/>
              </a:rPr>
              <a:t> </a:t>
            </a:r>
            <a:r>
              <a:rPr lang="de-DE" sz="4800" err="1">
                <a:latin typeface="Arial"/>
                <a:ea typeface="DW Noto Sans"/>
                <a:cs typeface="Arial"/>
              </a:rPr>
              <a:t>new</a:t>
            </a:r>
            <a:r>
              <a:rPr lang="de-DE" sz="4800">
                <a:latin typeface="Arial"/>
                <a:ea typeface="DW Noto Sans"/>
                <a:cs typeface="Arial"/>
              </a:rPr>
              <a:t> </a:t>
            </a:r>
            <a:r>
              <a:rPr lang="de-DE" sz="4800" err="1">
                <a:latin typeface="Arial"/>
                <a:ea typeface="DW Noto Sans"/>
                <a:cs typeface="Arial"/>
              </a:rPr>
              <a:t>constructive</a:t>
            </a:r>
            <a:r>
              <a:rPr lang="de-DE" sz="4800">
                <a:latin typeface="Arial"/>
                <a:ea typeface="DW Noto Sans"/>
                <a:cs typeface="Arial"/>
              </a:rPr>
              <a:t> </a:t>
            </a:r>
            <a:r>
              <a:rPr lang="de-DE" sz="4800" err="1">
                <a:latin typeface="Arial"/>
                <a:ea typeface="DW Noto Sans"/>
                <a:cs typeface="Arial"/>
              </a:rPr>
              <a:t>formats</a:t>
            </a:r>
            <a:endParaRPr lang="de-DE" sz="4800">
              <a:latin typeface="Arial"/>
              <a:ea typeface="DW Noto Sans"/>
              <a:cs typeface="Arial"/>
            </a:endParaRPr>
          </a:p>
          <a:p>
            <a:r>
              <a:rPr lang="de-DE" sz="4800" err="1">
                <a:latin typeface="Arial"/>
                <a:ea typeface="DW Noto Sans"/>
                <a:cs typeface="Arial"/>
              </a:rPr>
              <a:t>Encourage</a:t>
            </a:r>
            <a:r>
              <a:rPr lang="de-DE" sz="4800">
                <a:latin typeface="Arial"/>
                <a:ea typeface="DW Noto Sans"/>
                <a:cs typeface="Arial"/>
              </a:rPr>
              <a:t> </a:t>
            </a:r>
            <a:r>
              <a:rPr lang="de-DE" sz="4800" err="1">
                <a:latin typeface="Arial"/>
                <a:ea typeface="DW Noto Sans"/>
                <a:cs typeface="Arial"/>
              </a:rPr>
              <a:t>your</a:t>
            </a:r>
            <a:r>
              <a:rPr lang="de-DE" sz="4800">
                <a:latin typeface="Arial"/>
                <a:ea typeface="DW Noto Sans"/>
                <a:cs typeface="Arial"/>
              </a:rPr>
              <a:t> </a:t>
            </a:r>
            <a:r>
              <a:rPr lang="de-DE" sz="4800" err="1">
                <a:latin typeface="Arial"/>
                <a:ea typeface="DW Noto Sans"/>
                <a:cs typeface="Arial"/>
              </a:rPr>
              <a:t>editorial</a:t>
            </a:r>
            <a:r>
              <a:rPr lang="de-DE" sz="4800">
                <a:latin typeface="Arial"/>
                <a:ea typeface="DW Noto Sans"/>
                <a:cs typeface="Arial"/>
              </a:rPr>
              <a:t> </a:t>
            </a:r>
            <a:r>
              <a:rPr lang="de-DE" sz="4800" err="1">
                <a:latin typeface="Arial"/>
                <a:ea typeface="DW Noto Sans"/>
                <a:cs typeface="Arial"/>
              </a:rPr>
              <a:t>team</a:t>
            </a:r>
            <a:r>
              <a:rPr lang="de-DE" sz="4800">
                <a:latin typeface="Arial"/>
                <a:ea typeface="DW Noto Sans"/>
                <a:cs typeface="Arial"/>
              </a:rPr>
              <a:t> </a:t>
            </a:r>
            <a:r>
              <a:rPr lang="de-DE" sz="4800" err="1">
                <a:latin typeface="Arial"/>
                <a:ea typeface="DW Noto Sans"/>
                <a:cs typeface="Arial"/>
              </a:rPr>
              <a:t>to</a:t>
            </a:r>
            <a:r>
              <a:rPr lang="de-DE" sz="4800">
                <a:latin typeface="Arial"/>
                <a:ea typeface="DW Noto Sans"/>
                <a:cs typeface="Arial"/>
              </a:rPr>
              <a:t> </a:t>
            </a:r>
            <a:r>
              <a:rPr lang="de-DE" sz="4800" err="1">
                <a:latin typeface="Arial"/>
                <a:ea typeface="DW Noto Sans"/>
                <a:cs typeface="Arial"/>
              </a:rPr>
              <a:t>engage</a:t>
            </a:r>
            <a:r>
              <a:rPr lang="de-DE" sz="4800">
                <a:latin typeface="Arial"/>
                <a:ea typeface="DW Noto Sans"/>
                <a:cs typeface="Arial"/>
              </a:rPr>
              <a:t> </a:t>
            </a:r>
            <a:r>
              <a:rPr lang="de-DE" sz="4800" err="1">
                <a:latin typeface="Arial"/>
                <a:ea typeface="DW Noto Sans"/>
                <a:cs typeface="Arial"/>
              </a:rPr>
              <a:t>audiences</a:t>
            </a:r>
            <a:r>
              <a:rPr lang="de-DE" sz="4800">
                <a:latin typeface="Arial"/>
                <a:ea typeface="DW Noto Sans"/>
                <a:cs typeface="Arial"/>
              </a:rPr>
              <a:t> in different </a:t>
            </a:r>
            <a:r>
              <a:rPr lang="de-DE" sz="4800" err="1">
                <a:latin typeface="Arial"/>
                <a:ea typeface="DW Noto Sans"/>
                <a:cs typeface="Arial"/>
              </a:rPr>
              <a:t>ways</a:t>
            </a:r>
            <a:endParaRPr lang="de-DE" sz="4800">
              <a:latin typeface="Arial" panose="020B0604020202020204" pitchFamily="34" charset="0"/>
              <a:cs typeface="Arial" panose="020B0604020202020204" pitchFamily="34" charset="0"/>
            </a:endParaRPr>
          </a:p>
          <a:p>
            <a:pPr marL="228600" lvl="0" indent="0" algn="l" rtl="0">
              <a:lnSpc>
                <a:spcPct val="120000"/>
              </a:lnSpc>
              <a:spcBef>
                <a:spcPts val="600"/>
              </a:spcBef>
              <a:spcAft>
                <a:spcPts val="0"/>
              </a:spcAft>
              <a:buSzPct val="83333"/>
              <a:buNone/>
            </a:pPr>
            <a:endParaRPr lang="en-US">
              <a:latin typeface="Arial" panose="020B0604020202020204" pitchFamily="34" charset="0"/>
              <a:cs typeface="Arial" panose="020B0604020202020204" pitchFamily="34" charset="0"/>
            </a:endParaRPr>
          </a:p>
          <a:p>
            <a:pPr marL="0" indent="0">
              <a:buNone/>
            </a:pPr>
            <a:endParaRPr lang="de-DE"/>
          </a:p>
        </p:txBody>
      </p:sp>
      <p:sp>
        <p:nvSpPr>
          <p:cNvPr id="4" name="Fußzeilenplatzhalter 3">
            <a:extLst>
              <a:ext uri="{FF2B5EF4-FFF2-40B4-BE49-F238E27FC236}">
                <a16:creationId xmlns:a16="http://schemas.microsoft.com/office/drawing/2014/main" id="{BD71BC89-215F-413B-9C7E-80F38A98ED55}"/>
              </a:ext>
            </a:extLst>
          </p:cNvPr>
          <p:cNvSpPr>
            <a:spLocks noGrp="1"/>
          </p:cNvSpPr>
          <p:nvPr>
            <p:ph type="ftr" sz="quarter" idx="14"/>
          </p:nvPr>
        </p:nvSpPr>
        <p:spPr/>
        <p:txBody>
          <a:bodyPr/>
          <a:lstStyle/>
          <a:p>
            <a:r>
              <a:rPr lang="en-US"/>
              <a:t>Moving your media outlet forward| DW Akademie | Constructive Journalism Lab</a:t>
            </a:r>
            <a:endParaRPr lang="de-DE"/>
          </a:p>
        </p:txBody>
      </p:sp>
      <p:sp>
        <p:nvSpPr>
          <p:cNvPr id="5" name="Datumsplatzhalter 4">
            <a:extLst>
              <a:ext uri="{FF2B5EF4-FFF2-40B4-BE49-F238E27FC236}">
                <a16:creationId xmlns:a16="http://schemas.microsoft.com/office/drawing/2014/main" id="{A4461FCA-8495-4D26-80EB-FBB4401E1936}"/>
              </a:ext>
            </a:extLst>
          </p:cNvPr>
          <p:cNvSpPr>
            <a:spLocks noGrp="1"/>
          </p:cNvSpPr>
          <p:nvPr>
            <p:ph type="dt" sz="half" idx="15"/>
          </p:nvPr>
        </p:nvSpPr>
        <p:spPr/>
        <p:txBody>
          <a:bodyPr/>
          <a:lstStyle/>
          <a:p>
            <a:fld id="{E1662326-7D7A-4993-AD3C-12E9CF9287EA}"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80008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734556F8-E194-4F5F-BA8C-AEE9CF5B1FE9}"/>
              </a:ext>
            </a:extLst>
          </p:cNvPr>
          <p:cNvSpPr>
            <a:spLocks noGrp="1"/>
          </p:cNvSpPr>
          <p:nvPr>
            <p:ph type="ftr" sz="quarter" idx="15"/>
          </p:nvPr>
        </p:nvSpPr>
        <p:spPr/>
        <p:txBody>
          <a:bodyPr/>
          <a:lstStyle/>
          <a:p>
            <a:r>
              <a:rPr lang="en-US"/>
              <a:t>Moving your media outlet forward| DW Akademie | Constructive Journalism Lab</a:t>
            </a:r>
            <a:endParaRPr lang="de-DE"/>
          </a:p>
        </p:txBody>
      </p:sp>
      <p:sp>
        <p:nvSpPr>
          <p:cNvPr id="7" name="Datumsplatzhalter 6">
            <a:extLst>
              <a:ext uri="{FF2B5EF4-FFF2-40B4-BE49-F238E27FC236}">
                <a16:creationId xmlns:a16="http://schemas.microsoft.com/office/drawing/2014/main" id="{5F27A4A8-041D-4505-91DE-0708B7C71AC6}"/>
              </a:ext>
            </a:extLst>
          </p:cNvPr>
          <p:cNvSpPr>
            <a:spLocks noGrp="1"/>
          </p:cNvSpPr>
          <p:nvPr>
            <p:ph type="dt" sz="half" idx="16"/>
          </p:nvPr>
        </p:nvSpPr>
        <p:spPr/>
        <p:txBody>
          <a:bodyPr/>
          <a:lstStyle/>
          <a:p>
            <a:fld id="{918544D9-4948-4B43-823D-2450B792E45B}"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pic>
        <p:nvPicPr>
          <p:cNvPr id="8" name="Bildplatzhalter 7">
            <a:extLst>
              <a:ext uri="{FF2B5EF4-FFF2-40B4-BE49-F238E27FC236}">
                <a16:creationId xmlns:a16="http://schemas.microsoft.com/office/drawing/2014/main" id="{9AC8ACA8-F29D-F6FF-6CEA-9B7175B9F9D1}"/>
              </a:ext>
            </a:extLst>
          </p:cNvPr>
          <p:cNvPicPr>
            <a:picLocks noGrp="1" noChangeAspect="1"/>
          </p:cNvPicPr>
          <p:nvPr>
            <p:ph type="pic" sz="quarter" idx="14"/>
          </p:nvPr>
        </p:nvPicPr>
        <p:blipFill>
          <a:blip r:embed="rId2"/>
          <a:srcRect t="16" b="16"/>
          <a:stretch>
            <a:fillRect/>
          </a:stretch>
        </p:blipFill>
        <p:spPr/>
      </p:pic>
      <p:sp>
        <p:nvSpPr>
          <p:cNvPr id="3" name="Titel 2"/>
          <p:cNvSpPr>
            <a:spLocks noGrp="1"/>
          </p:cNvSpPr>
          <p:nvPr>
            <p:ph type="title"/>
          </p:nvPr>
        </p:nvSpPr>
        <p:spPr/>
        <p:txBody>
          <a:bodyPr>
            <a:normAutofit/>
          </a:bodyPr>
          <a:lstStyle/>
          <a:p>
            <a:r>
              <a:rPr lang="en-US">
                <a:solidFill>
                  <a:schemeClr val="bg1"/>
                </a:solidFill>
              </a:rPr>
              <a:t>Formats and implementing strategies</a:t>
            </a:r>
            <a:endParaRPr lang="de-DE">
              <a:solidFill>
                <a:schemeClr val="bg1"/>
              </a:solidFill>
            </a:endParaRPr>
          </a:p>
        </p:txBody>
      </p:sp>
    </p:spTree>
    <p:extLst>
      <p:ext uri="{BB962C8B-B14F-4D97-AF65-F5344CB8AC3E}">
        <p14:creationId xmlns:p14="http://schemas.microsoft.com/office/powerpoint/2010/main" val="37924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a:latin typeface="Georgia"/>
              </a:rPr>
              <a:t>Evolution – not </a:t>
            </a:r>
            <a:r>
              <a:rPr lang="de-DE" err="1">
                <a:latin typeface="Georgia"/>
              </a:rPr>
              <a:t>revolution</a:t>
            </a:r>
            <a:r>
              <a:rPr lang="de-DE">
                <a:latin typeface="Georgia"/>
              </a:rPr>
              <a:t> (1)</a:t>
            </a:r>
            <a:br>
              <a:rPr lang="de-DE"/>
            </a:br>
            <a:endParaRPr lang="de-DE"/>
          </a:p>
        </p:txBody>
      </p:sp>
      <p:sp>
        <p:nvSpPr>
          <p:cNvPr id="4" name="Textplatzhalter 3"/>
          <p:cNvSpPr>
            <a:spLocks noGrp="1"/>
          </p:cNvSpPr>
          <p:nvPr>
            <p:ph type="body" sz="quarter" idx="12"/>
          </p:nvPr>
        </p:nvSpPr>
        <p:spPr>
          <a:xfrm>
            <a:off x="8569901" y="2728056"/>
            <a:ext cx="14369702" cy="5737352"/>
          </a:xfrm>
          <a:ln w="28575">
            <a:solidFill>
              <a:schemeClr val="tx1"/>
            </a:solidFill>
          </a:ln>
        </p:spPr>
        <p:txBody>
          <a:bodyPr vert="horz" lIns="91440" tIns="45720" rIns="91440" bIns="45720" rtlCol="0" anchor="t">
            <a:noAutofit/>
          </a:bodyPr>
          <a:lstStyle/>
          <a:p>
            <a:r>
              <a:rPr lang="de-DE" sz="4000">
                <a:latin typeface="Arial"/>
                <a:ea typeface="DW Noto Sans"/>
                <a:cs typeface="Arial"/>
              </a:rPr>
              <a:t>Put 1 </a:t>
            </a:r>
            <a:r>
              <a:rPr lang="de-DE" sz="4000" err="1">
                <a:latin typeface="Arial"/>
                <a:ea typeface="DW Noto Sans"/>
                <a:cs typeface="Arial"/>
              </a:rPr>
              <a:t>reporter</a:t>
            </a:r>
            <a:r>
              <a:rPr lang="de-DE" sz="4000">
                <a:latin typeface="Arial"/>
                <a:ea typeface="DW Noto Sans"/>
                <a:cs typeface="Arial"/>
              </a:rPr>
              <a:t> on </a:t>
            </a:r>
            <a:r>
              <a:rPr lang="de-DE" sz="4000" err="1">
                <a:latin typeface="Arial"/>
                <a:ea typeface="DW Noto Sans"/>
                <a:cs typeface="Arial"/>
              </a:rPr>
              <a:t>the</a:t>
            </a:r>
            <a:r>
              <a:rPr lang="de-DE" sz="4000">
                <a:latin typeface="Arial"/>
                <a:ea typeface="DW Noto Sans"/>
                <a:cs typeface="Arial"/>
              </a:rPr>
              <a:t> </a:t>
            </a:r>
            <a:r>
              <a:rPr lang="de-DE" sz="4000" err="1">
                <a:latin typeface="Arial"/>
                <a:ea typeface="DW Noto Sans"/>
                <a:cs typeface="Arial"/>
              </a:rPr>
              <a:t>constructive</a:t>
            </a:r>
            <a:r>
              <a:rPr lang="de-DE" sz="4000">
                <a:latin typeface="Arial"/>
                <a:ea typeface="DW Noto Sans"/>
                <a:cs typeface="Arial"/>
              </a:rPr>
              <a:t> </a:t>
            </a:r>
            <a:r>
              <a:rPr lang="de-DE" sz="4000" err="1">
                <a:latin typeface="Arial"/>
                <a:ea typeface="DW Noto Sans"/>
                <a:cs typeface="Arial"/>
              </a:rPr>
              <a:t>beat</a:t>
            </a:r>
            <a:r>
              <a:rPr lang="de-DE" sz="4000">
                <a:latin typeface="Arial"/>
                <a:ea typeface="DW Noto Sans"/>
                <a:cs typeface="Arial"/>
              </a:rPr>
              <a:t> 1 </a:t>
            </a:r>
            <a:r>
              <a:rPr lang="de-DE" sz="4000" err="1">
                <a:latin typeface="Arial"/>
                <a:ea typeface="DW Noto Sans"/>
                <a:cs typeface="Arial"/>
              </a:rPr>
              <a:t>day</a:t>
            </a:r>
            <a:r>
              <a:rPr lang="de-DE" sz="4000">
                <a:latin typeface="Arial"/>
                <a:ea typeface="DW Noto Sans"/>
                <a:cs typeface="Arial"/>
              </a:rPr>
              <a:t> a </a:t>
            </a:r>
            <a:r>
              <a:rPr lang="de-DE" sz="4000" err="1">
                <a:latin typeface="Arial"/>
                <a:ea typeface="DW Noto Sans"/>
                <a:cs typeface="Arial"/>
              </a:rPr>
              <a:t>week</a:t>
            </a:r>
            <a:endParaRPr lang="de-DE" sz="4000">
              <a:latin typeface="Arial"/>
            </a:endParaRPr>
          </a:p>
          <a:p>
            <a:r>
              <a:rPr lang="de-DE" sz="4000">
                <a:latin typeface="Arial"/>
                <a:ea typeface="DW Noto Sans"/>
                <a:cs typeface="Arial"/>
              </a:rPr>
              <a:t>Publish 1 </a:t>
            </a:r>
            <a:r>
              <a:rPr lang="de-DE" sz="4000" err="1">
                <a:latin typeface="Arial"/>
                <a:ea typeface="DW Noto Sans"/>
                <a:cs typeface="Arial"/>
              </a:rPr>
              <a:t>or</a:t>
            </a:r>
            <a:r>
              <a:rPr lang="de-DE" sz="4000">
                <a:latin typeface="Arial"/>
                <a:ea typeface="DW Noto Sans"/>
                <a:cs typeface="Arial"/>
              </a:rPr>
              <a:t> 2 solutions-</a:t>
            </a:r>
            <a:r>
              <a:rPr lang="de-DE" sz="4000" err="1">
                <a:latin typeface="Arial"/>
                <a:ea typeface="DW Noto Sans"/>
                <a:cs typeface="Arial"/>
              </a:rPr>
              <a:t>driven</a:t>
            </a:r>
            <a:r>
              <a:rPr lang="de-DE" sz="4000">
                <a:latin typeface="Arial"/>
                <a:ea typeface="DW Noto Sans"/>
                <a:cs typeface="Arial"/>
              </a:rPr>
              <a:t> </a:t>
            </a:r>
            <a:r>
              <a:rPr lang="de-DE" sz="4000" err="1">
                <a:latin typeface="Arial"/>
                <a:ea typeface="DW Noto Sans"/>
                <a:cs typeface="Arial"/>
              </a:rPr>
              <a:t>stories</a:t>
            </a:r>
            <a:r>
              <a:rPr lang="de-DE" sz="4000">
                <a:latin typeface="Arial"/>
                <a:ea typeface="DW Noto Sans"/>
                <a:cs typeface="Arial"/>
              </a:rPr>
              <a:t> in a </a:t>
            </a:r>
            <a:r>
              <a:rPr lang="de-DE" sz="4000" err="1">
                <a:latin typeface="Arial"/>
                <a:ea typeface="DW Noto Sans"/>
                <a:cs typeface="Arial"/>
              </a:rPr>
              <a:t>month</a:t>
            </a:r>
            <a:endParaRPr lang="de-DE" sz="4000">
              <a:latin typeface="Arial"/>
              <a:cs typeface="Arial"/>
            </a:endParaRPr>
          </a:p>
          <a:p>
            <a:r>
              <a:rPr lang="de-DE" sz="4000">
                <a:latin typeface="Arial"/>
                <a:ea typeface="DW Noto Sans"/>
                <a:cs typeface="Arial"/>
              </a:rPr>
              <a:t>Follow </a:t>
            </a:r>
            <a:r>
              <a:rPr lang="de-DE" sz="4000" err="1">
                <a:latin typeface="Arial"/>
                <a:ea typeface="DW Noto Sans"/>
                <a:cs typeface="Arial"/>
              </a:rPr>
              <a:t>reactions</a:t>
            </a:r>
            <a:r>
              <a:rPr lang="de-DE" sz="4000">
                <a:latin typeface="Arial"/>
                <a:ea typeface="DW Noto Sans"/>
                <a:cs typeface="Arial"/>
              </a:rPr>
              <a:t> / </a:t>
            </a:r>
            <a:r>
              <a:rPr lang="de-DE" sz="4000" err="1">
                <a:latin typeface="Arial"/>
                <a:ea typeface="DW Noto Sans"/>
                <a:cs typeface="Arial"/>
              </a:rPr>
              <a:t>analytics</a:t>
            </a:r>
            <a:r>
              <a:rPr lang="de-DE" sz="4000">
                <a:latin typeface="Arial"/>
                <a:ea typeface="DW Noto Sans"/>
                <a:cs typeface="Arial"/>
              </a:rPr>
              <a:t> </a:t>
            </a:r>
            <a:endParaRPr lang="de-DE" sz="4000">
              <a:latin typeface="Arial"/>
              <a:cs typeface="Arial"/>
            </a:endParaRPr>
          </a:p>
          <a:p>
            <a:r>
              <a:rPr lang="de-DE" sz="4000">
                <a:latin typeface="Arial"/>
                <a:ea typeface="DW Noto Sans"/>
                <a:cs typeface="Arial"/>
              </a:rPr>
              <a:t>Ask </a:t>
            </a:r>
            <a:r>
              <a:rPr lang="de-DE" sz="4000" err="1">
                <a:latin typeface="Arial"/>
                <a:ea typeface="DW Noto Sans"/>
                <a:cs typeface="Arial"/>
              </a:rPr>
              <a:t>more</a:t>
            </a:r>
            <a:r>
              <a:rPr lang="de-DE" sz="4000">
                <a:latin typeface="Arial"/>
                <a:ea typeface="DW Noto Sans"/>
                <a:cs typeface="Arial"/>
              </a:rPr>
              <a:t> </a:t>
            </a:r>
            <a:r>
              <a:rPr lang="de-DE" sz="4000" err="1">
                <a:latin typeface="Arial"/>
                <a:ea typeface="DW Noto Sans"/>
                <a:cs typeface="Arial"/>
              </a:rPr>
              <a:t>questions</a:t>
            </a:r>
            <a:r>
              <a:rPr lang="de-DE" sz="4000">
                <a:latin typeface="Arial"/>
                <a:ea typeface="DW Noto Sans"/>
                <a:cs typeface="Arial"/>
              </a:rPr>
              <a:t> </a:t>
            </a:r>
            <a:r>
              <a:rPr lang="de-DE" sz="4000" err="1">
                <a:latin typeface="Arial"/>
                <a:ea typeface="DW Noto Sans"/>
                <a:cs typeface="Arial"/>
              </a:rPr>
              <a:t>to</a:t>
            </a:r>
            <a:r>
              <a:rPr lang="de-DE" sz="4000">
                <a:latin typeface="Arial"/>
                <a:ea typeface="DW Noto Sans"/>
                <a:cs typeface="Arial"/>
              </a:rPr>
              <a:t> </a:t>
            </a:r>
            <a:r>
              <a:rPr lang="de-DE" sz="4000" err="1">
                <a:latin typeface="Arial"/>
                <a:ea typeface="DW Noto Sans"/>
                <a:cs typeface="Arial"/>
              </a:rPr>
              <a:t>your</a:t>
            </a:r>
            <a:r>
              <a:rPr lang="de-DE" sz="4000">
                <a:latin typeface="Arial"/>
                <a:ea typeface="DW Noto Sans"/>
                <a:cs typeface="Arial"/>
              </a:rPr>
              <a:t> </a:t>
            </a:r>
            <a:r>
              <a:rPr lang="de-DE" sz="4000" err="1">
                <a:latin typeface="Arial"/>
                <a:ea typeface="DW Noto Sans"/>
                <a:cs typeface="Arial"/>
              </a:rPr>
              <a:t>audiences</a:t>
            </a:r>
            <a:r>
              <a:rPr lang="de-DE" sz="4000">
                <a:latin typeface="Arial"/>
                <a:ea typeface="DW Noto Sans"/>
                <a:cs typeface="Arial"/>
              </a:rPr>
              <a:t> </a:t>
            </a:r>
            <a:endParaRPr lang="de-DE" sz="4000">
              <a:latin typeface="Arial" panose="020B0604020202020204" pitchFamily="34" charset="0"/>
              <a:cs typeface="Arial" panose="020B0604020202020204" pitchFamily="34" charset="0"/>
            </a:endParaRPr>
          </a:p>
          <a:p>
            <a:r>
              <a:rPr lang="de-DE" sz="4000" err="1">
                <a:latin typeface="Arial"/>
                <a:ea typeface="DW Noto Sans"/>
                <a:cs typeface="Arial"/>
              </a:rPr>
              <a:t>Organize</a:t>
            </a:r>
            <a:r>
              <a:rPr lang="de-DE" sz="4000">
                <a:latin typeface="Arial"/>
                <a:ea typeface="DW Noto Sans"/>
                <a:cs typeface="Arial"/>
              </a:rPr>
              <a:t> 1 </a:t>
            </a:r>
            <a:r>
              <a:rPr lang="de-DE" sz="4000" err="1">
                <a:latin typeface="Arial"/>
                <a:ea typeface="DW Noto Sans"/>
                <a:cs typeface="Arial"/>
              </a:rPr>
              <a:t>dialogue</a:t>
            </a:r>
            <a:r>
              <a:rPr lang="de-DE" sz="4000">
                <a:latin typeface="Arial"/>
                <a:ea typeface="DW Noto Sans"/>
                <a:cs typeface="Arial"/>
              </a:rPr>
              <a:t> </a:t>
            </a:r>
            <a:r>
              <a:rPr lang="de-DE" sz="4000" err="1">
                <a:latin typeface="Arial"/>
                <a:ea typeface="DW Noto Sans"/>
                <a:cs typeface="Arial"/>
              </a:rPr>
              <a:t>event</a:t>
            </a:r>
            <a:r>
              <a:rPr lang="de-DE" sz="4000">
                <a:latin typeface="Arial"/>
                <a:ea typeface="DW Noto Sans"/>
                <a:cs typeface="Arial"/>
              </a:rPr>
              <a:t> on a </a:t>
            </a:r>
            <a:r>
              <a:rPr lang="de-DE" sz="4000" err="1">
                <a:latin typeface="Arial"/>
                <a:ea typeface="DW Noto Sans"/>
                <a:cs typeface="Arial"/>
              </a:rPr>
              <a:t>controversial</a:t>
            </a:r>
            <a:r>
              <a:rPr lang="de-DE" sz="4000">
                <a:latin typeface="Arial"/>
                <a:ea typeface="DW Noto Sans"/>
                <a:cs typeface="Arial"/>
              </a:rPr>
              <a:t> </a:t>
            </a:r>
            <a:r>
              <a:rPr lang="de-DE" sz="4000" err="1">
                <a:latin typeface="Arial"/>
                <a:ea typeface="DW Noto Sans"/>
                <a:cs typeface="Arial"/>
              </a:rPr>
              <a:t>topic</a:t>
            </a:r>
            <a:r>
              <a:rPr lang="de-DE" sz="4000">
                <a:latin typeface="Arial"/>
                <a:ea typeface="DW Noto Sans"/>
                <a:cs typeface="Arial"/>
              </a:rPr>
              <a:t> per </a:t>
            </a:r>
            <a:r>
              <a:rPr lang="de-DE" sz="4000" err="1">
                <a:latin typeface="Arial"/>
                <a:ea typeface="DW Noto Sans"/>
                <a:cs typeface="Arial"/>
              </a:rPr>
              <a:t>year</a:t>
            </a:r>
            <a:r>
              <a:rPr lang="de-DE" sz="4000">
                <a:latin typeface="Arial"/>
                <a:ea typeface="DW Noto Sans"/>
                <a:cs typeface="Arial"/>
              </a:rPr>
              <a:t> </a:t>
            </a:r>
            <a:endParaRPr lang="de-DE" sz="4000">
              <a:latin typeface="Arial" panose="020B0604020202020204" pitchFamily="34" charset="0"/>
              <a:cs typeface="Arial" panose="020B0604020202020204" pitchFamily="34" charset="0"/>
            </a:endParaRPr>
          </a:p>
          <a:p>
            <a:pPr marL="0" indent="0">
              <a:buNone/>
            </a:pPr>
            <a:endParaRPr lang="de-DE" sz="4000">
              <a:latin typeface="Arial"/>
            </a:endParaRPr>
          </a:p>
        </p:txBody>
      </p:sp>
      <p:sp>
        <p:nvSpPr>
          <p:cNvPr id="7" name="Fußzeilenplatzhalter 6">
            <a:extLst>
              <a:ext uri="{FF2B5EF4-FFF2-40B4-BE49-F238E27FC236}">
                <a16:creationId xmlns:a16="http://schemas.microsoft.com/office/drawing/2014/main" id="{6CB96AFC-C067-455D-A1BE-58148C4EFCAB}"/>
              </a:ext>
            </a:extLst>
          </p:cNvPr>
          <p:cNvSpPr>
            <a:spLocks noGrp="1"/>
          </p:cNvSpPr>
          <p:nvPr>
            <p:ph type="ftr" sz="quarter" idx="15"/>
          </p:nvPr>
        </p:nvSpPr>
        <p:spPr/>
        <p:txBody>
          <a:bodyPr/>
          <a:lstStyle/>
          <a:p>
            <a:r>
              <a:rPr lang="en-US"/>
              <a:t>Moving your media outlet forward| DW Akademie | Constructive Journalism Lab</a:t>
            </a:r>
            <a:endParaRPr lang="de-DE"/>
          </a:p>
        </p:txBody>
      </p:sp>
      <p:sp>
        <p:nvSpPr>
          <p:cNvPr id="8" name="Datumsplatzhalter 7">
            <a:extLst>
              <a:ext uri="{FF2B5EF4-FFF2-40B4-BE49-F238E27FC236}">
                <a16:creationId xmlns:a16="http://schemas.microsoft.com/office/drawing/2014/main" id="{BD49A1E8-9701-4504-85BF-A69BD683BC59}"/>
              </a:ext>
            </a:extLst>
          </p:cNvPr>
          <p:cNvSpPr>
            <a:spLocks noGrp="1"/>
          </p:cNvSpPr>
          <p:nvPr>
            <p:ph type="dt" sz="half" idx="16"/>
          </p:nvPr>
        </p:nvSpPr>
        <p:spPr/>
        <p:txBody>
          <a:bodyPr/>
          <a:lstStyle/>
          <a:p>
            <a:fld id="{441B794F-F2A0-4289-9E5F-2C09CCC6ED78}"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
        <p:nvSpPr>
          <p:cNvPr id="3" name="Textplatzhalter 3">
            <a:extLst>
              <a:ext uri="{FF2B5EF4-FFF2-40B4-BE49-F238E27FC236}">
                <a16:creationId xmlns:a16="http://schemas.microsoft.com/office/drawing/2014/main" id="{4EF499D8-9B68-071C-09D5-9F0C9902B4CE}"/>
              </a:ext>
            </a:extLst>
          </p:cNvPr>
          <p:cNvSpPr txBox="1">
            <a:spLocks/>
          </p:cNvSpPr>
          <p:nvPr/>
        </p:nvSpPr>
        <p:spPr>
          <a:xfrm>
            <a:off x="8678238" y="8768767"/>
            <a:ext cx="10698604" cy="3547897"/>
          </a:xfrm>
          <a:prstGeom prst="rect">
            <a:avLst/>
          </a:prstGeom>
          <a:ln w="28575">
            <a:solidFill>
              <a:schemeClr val="tx1"/>
            </a:solidFill>
          </a:ln>
        </p:spPr>
        <p:txBody>
          <a:bodyPr vert="horz" lIns="91440" tIns="45720" rIns="91440" bIns="45720" rtlCol="0" anchor="t">
            <a:noAutofit/>
          </a:bodyPr>
          <a:lstStyle>
            <a:lvl1pPr marL="685800" indent="-685800" algn="l" defTabSz="1828709" rtl="0" eaLnBrk="1" latinLnBrk="0" hangingPunct="1">
              <a:lnSpc>
                <a:spcPct val="150000"/>
              </a:lnSpc>
              <a:spcBef>
                <a:spcPts val="2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1pPr>
            <a:lvl2pPr marL="1600154" indent="-6858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2pPr>
            <a:lvl3pPr marL="2400209"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3pPr>
            <a:lvl4pPr marL="3314563"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4pPr>
            <a:lvl5pPr marL="4228917"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de-DE" sz="4000">
                <a:latin typeface="Arial"/>
                <a:ea typeface="DW Noto Sans"/>
                <a:cs typeface="Arial"/>
              </a:rPr>
              <a:t>Set </a:t>
            </a:r>
            <a:r>
              <a:rPr lang="de-DE" sz="4000" err="1">
                <a:latin typeface="Arial"/>
                <a:ea typeface="DW Noto Sans"/>
                <a:cs typeface="Arial"/>
              </a:rPr>
              <a:t>up</a:t>
            </a:r>
            <a:r>
              <a:rPr lang="de-DE" sz="4000">
                <a:latin typeface="Arial"/>
                <a:ea typeface="DW Noto Sans"/>
                <a:cs typeface="Arial"/>
              </a:rPr>
              <a:t> a </a:t>
            </a:r>
            <a:r>
              <a:rPr lang="de-DE" sz="4000" err="1">
                <a:latin typeface="Arial"/>
                <a:ea typeface="DW Noto Sans"/>
                <a:cs typeface="Arial"/>
              </a:rPr>
              <a:t>dedicated</a:t>
            </a:r>
            <a:r>
              <a:rPr lang="de-DE" sz="4000">
                <a:latin typeface="Arial"/>
                <a:ea typeface="DW Noto Sans"/>
                <a:cs typeface="Arial"/>
              </a:rPr>
              <a:t> </a:t>
            </a:r>
            <a:r>
              <a:rPr lang="de-DE" sz="4000" err="1">
                <a:latin typeface="Arial"/>
                <a:ea typeface="DW Noto Sans"/>
                <a:cs typeface="Arial"/>
              </a:rPr>
              <a:t>team</a:t>
            </a:r>
            <a:endParaRPr lang="de-DE" sz="4000"/>
          </a:p>
          <a:p>
            <a:r>
              <a:rPr lang="de-DE" sz="4000" err="1">
                <a:latin typeface="Arial"/>
                <a:ea typeface="DW Noto Sans"/>
                <a:cs typeface="Arial"/>
              </a:rPr>
              <a:t>Rely</a:t>
            </a:r>
            <a:r>
              <a:rPr lang="de-DE" sz="4000">
                <a:latin typeface="Arial"/>
                <a:ea typeface="DW Noto Sans"/>
                <a:cs typeface="Arial"/>
              </a:rPr>
              <a:t> on an </a:t>
            </a:r>
            <a:r>
              <a:rPr lang="de-DE" sz="4000" err="1">
                <a:latin typeface="Arial"/>
                <a:ea typeface="DW Noto Sans"/>
                <a:cs typeface="Arial"/>
              </a:rPr>
              <a:t>existing</a:t>
            </a:r>
            <a:r>
              <a:rPr lang="de-DE" sz="4000">
                <a:latin typeface="Arial"/>
                <a:ea typeface="DW Noto Sans"/>
                <a:cs typeface="Arial"/>
              </a:rPr>
              <a:t> </a:t>
            </a:r>
            <a:r>
              <a:rPr lang="de-DE" sz="4000" err="1">
                <a:latin typeface="Arial"/>
                <a:ea typeface="DW Noto Sans"/>
                <a:cs typeface="Arial"/>
              </a:rPr>
              <a:t>innovation</a:t>
            </a:r>
            <a:r>
              <a:rPr lang="de-DE" sz="4000">
                <a:latin typeface="Arial"/>
                <a:ea typeface="DW Noto Sans"/>
                <a:cs typeface="Arial"/>
              </a:rPr>
              <a:t> lab</a:t>
            </a:r>
            <a:endParaRPr lang="de-DE" sz="4000">
              <a:latin typeface="Arial"/>
              <a:cs typeface="Arial"/>
            </a:endParaRPr>
          </a:p>
          <a:p>
            <a:r>
              <a:rPr lang="de-DE" sz="4000" err="1">
                <a:latin typeface="Arial"/>
                <a:ea typeface="DW Noto Sans"/>
                <a:cs typeface="Arial"/>
              </a:rPr>
              <a:t>Offer</a:t>
            </a:r>
            <a:r>
              <a:rPr lang="de-DE" sz="4000">
                <a:latin typeface="Arial"/>
                <a:ea typeface="DW Noto Sans"/>
                <a:cs typeface="Arial"/>
              </a:rPr>
              <a:t> </a:t>
            </a:r>
            <a:r>
              <a:rPr lang="de-DE" sz="4000" err="1">
                <a:latin typeface="Arial"/>
                <a:ea typeface="DW Noto Sans"/>
                <a:cs typeface="Arial"/>
              </a:rPr>
              <a:t>constructive</a:t>
            </a:r>
            <a:r>
              <a:rPr lang="de-DE" sz="4000">
                <a:latin typeface="Arial"/>
                <a:ea typeface="DW Noto Sans"/>
                <a:cs typeface="Arial"/>
              </a:rPr>
              <a:t> </a:t>
            </a:r>
            <a:r>
              <a:rPr lang="de-DE" sz="4000" err="1">
                <a:latin typeface="Arial"/>
                <a:ea typeface="DW Noto Sans"/>
                <a:cs typeface="Arial"/>
              </a:rPr>
              <a:t>journalism</a:t>
            </a:r>
            <a:r>
              <a:rPr lang="de-DE" sz="4000">
                <a:latin typeface="Arial"/>
                <a:ea typeface="DW Noto Sans"/>
                <a:cs typeface="Arial"/>
              </a:rPr>
              <a:t> </a:t>
            </a:r>
            <a:r>
              <a:rPr lang="de-DE" sz="4000" err="1">
                <a:latin typeface="Arial"/>
                <a:ea typeface="DW Noto Sans"/>
                <a:cs typeface="Arial"/>
              </a:rPr>
              <a:t>as</a:t>
            </a:r>
            <a:r>
              <a:rPr lang="de-DE" sz="4000">
                <a:latin typeface="Arial"/>
                <a:ea typeface="DW Noto Sans"/>
                <a:cs typeface="Arial"/>
              </a:rPr>
              <a:t> an </a:t>
            </a:r>
            <a:r>
              <a:rPr lang="de-DE" sz="4000" err="1">
                <a:latin typeface="Arial"/>
                <a:ea typeface="DW Noto Sans"/>
                <a:cs typeface="Arial"/>
              </a:rPr>
              <a:t>add</a:t>
            </a:r>
            <a:r>
              <a:rPr lang="de-DE" sz="4000">
                <a:latin typeface="Arial"/>
                <a:ea typeface="DW Noto Sans"/>
                <a:cs typeface="Arial"/>
              </a:rPr>
              <a:t>-on</a:t>
            </a:r>
            <a:endParaRPr lang="de-DE" sz="4000">
              <a:latin typeface="Arial"/>
              <a:cs typeface="Arial"/>
            </a:endParaRPr>
          </a:p>
          <a:p>
            <a:pPr marL="0" indent="0">
              <a:buFont typeface="Arial" charset="0"/>
              <a:buNone/>
            </a:pPr>
            <a:endParaRPr lang="de-DE"/>
          </a:p>
        </p:txBody>
      </p:sp>
      <p:sp>
        <p:nvSpPr>
          <p:cNvPr id="9" name="Eingebuchteter Pfeil nach rechts 13">
            <a:extLst>
              <a:ext uri="{FF2B5EF4-FFF2-40B4-BE49-F238E27FC236}">
                <a16:creationId xmlns:a16="http://schemas.microsoft.com/office/drawing/2014/main" id="{C00F3840-D236-045E-7954-546B1983ED8B}"/>
              </a:ext>
            </a:extLst>
          </p:cNvPr>
          <p:cNvSpPr/>
          <p:nvPr/>
        </p:nvSpPr>
        <p:spPr>
          <a:xfrm>
            <a:off x="5100686" y="4479944"/>
            <a:ext cx="2248929" cy="116716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ingebuchteter Pfeil nach rechts 13">
            <a:extLst>
              <a:ext uri="{FF2B5EF4-FFF2-40B4-BE49-F238E27FC236}">
                <a16:creationId xmlns:a16="http://schemas.microsoft.com/office/drawing/2014/main" id="{64139750-3E15-ED67-D77C-D30347D8B201}"/>
              </a:ext>
            </a:extLst>
          </p:cNvPr>
          <p:cNvSpPr/>
          <p:nvPr/>
        </p:nvSpPr>
        <p:spPr>
          <a:xfrm>
            <a:off x="5284257" y="9695225"/>
            <a:ext cx="2248929" cy="116716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A34242A0-578C-1AF3-CD5E-B74AC20675A7}"/>
              </a:ext>
            </a:extLst>
          </p:cNvPr>
          <p:cNvSpPr txBox="1"/>
          <p:nvPr/>
        </p:nvSpPr>
        <p:spPr>
          <a:xfrm>
            <a:off x="1897783" y="4585912"/>
            <a:ext cx="1983259" cy="2123658"/>
          </a:xfrm>
          <a:prstGeom prst="rect">
            <a:avLst/>
          </a:prstGeom>
          <a:noFill/>
        </p:spPr>
        <p:txBody>
          <a:bodyPr wrap="square">
            <a:spAutoFit/>
          </a:bodyPr>
          <a:lstStyle/>
          <a:p>
            <a:pPr rtl="0">
              <a:spcBef>
                <a:spcPts val="0"/>
              </a:spcBef>
              <a:spcAft>
                <a:spcPts val="0"/>
              </a:spcAft>
            </a:pPr>
            <a:r>
              <a:rPr lang="de-DE" sz="6000" b="0" i="0" u="none" strike="noStrike">
                <a:solidFill>
                  <a:srgbClr val="000000"/>
                </a:solidFill>
                <a:effectLst/>
                <a:latin typeface="Arial" panose="020B0604020202020204" pitchFamily="34" charset="0"/>
                <a:cs typeface="Arial" panose="020B0604020202020204" pitchFamily="34" charset="0"/>
              </a:rPr>
              <a:t>Trial</a:t>
            </a:r>
            <a:endParaRPr lang="de-DE" sz="6000" b="0">
              <a:effectLst/>
              <a:latin typeface="Arial" panose="020B0604020202020204" pitchFamily="34" charset="0"/>
              <a:cs typeface="Arial" panose="020B0604020202020204" pitchFamily="34" charset="0"/>
            </a:endParaRPr>
          </a:p>
          <a:p>
            <a:br>
              <a:rPr lang="de-DE"/>
            </a:br>
            <a:endParaRPr lang="de-DE"/>
          </a:p>
        </p:txBody>
      </p:sp>
      <p:sp>
        <p:nvSpPr>
          <p:cNvPr id="12" name="Textfeld 11">
            <a:extLst>
              <a:ext uri="{FF2B5EF4-FFF2-40B4-BE49-F238E27FC236}">
                <a16:creationId xmlns:a16="http://schemas.microsoft.com/office/drawing/2014/main" id="{28AE66DC-0474-A1FC-669A-163F2AD57352}"/>
              </a:ext>
            </a:extLst>
          </p:cNvPr>
          <p:cNvSpPr txBox="1"/>
          <p:nvPr/>
        </p:nvSpPr>
        <p:spPr>
          <a:xfrm>
            <a:off x="1901711" y="9698439"/>
            <a:ext cx="2661601" cy="2123658"/>
          </a:xfrm>
          <a:prstGeom prst="rect">
            <a:avLst/>
          </a:prstGeom>
          <a:noFill/>
        </p:spPr>
        <p:txBody>
          <a:bodyPr wrap="square">
            <a:spAutoFit/>
          </a:bodyPr>
          <a:lstStyle/>
          <a:p>
            <a:pPr rtl="0">
              <a:spcBef>
                <a:spcPts val="0"/>
              </a:spcBef>
              <a:spcAft>
                <a:spcPts val="0"/>
              </a:spcAft>
            </a:pPr>
            <a:r>
              <a:rPr lang="de-DE" sz="6000" b="0" i="0" u="none" strike="noStrike">
                <a:solidFill>
                  <a:srgbClr val="000000"/>
                </a:solidFill>
                <a:effectLst/>
                <a:latin typeface="Arial" panose="020B0604020202020204" pitchFamily="34" charset="0"/>
                <a:cs typeface="Arial" panose="020B0604020202020204" pitchFamily="34" charset="0"/>
              </a:rPr>
              <a:t>Series</a:t>
            </a:r>
            <a:endParaRPr lang="de-DE" sz="6000" b="0">
              <a:effectLst/>
              <a:latin typeface="Arial" panose="020B0604020202020204" pitchFamily="34" charset="0"/>
              <a:cs typeface="Arial" panose="020B0604020202020204" pitchFamily="34" charset="0"/>
            </a:endParaRPr>
          </a:p>
          <a:p>
            <a:br>
              <a:rPr lang="de-DE"/>
            </a:br>
            <a:endParaRPr lang="de-DE"/>
          </a:p>
        </p:txBody>
      </p:sp>
    </p:spTree>
    <p:extLst>
      <p:ext uri="{BB962C8B-B14F-4D97-AF65-F5344CB8AC3E}">
        <p14:creationId xmlns:p14="http://schemas.microsoft.com/office/powerpoint/2010/main" val="1455558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a:latin typeface="Georgia"/>
              </a:rPr>
              <a:t>Evolution – not </a:t>
            </a:r>
            <a:r>
              <a:rPr lang="de-DE" err="1">
                <a:latin typeface="Georgia"/>
              </a:rPr>
              <a:t>revolution</a:t>
            </a:r>
            <a:r>
              <a:rPr lang="de-DE">
                <a:latin typeface="Georgia"/>
              </a:rPr>
              <a:t> (2)</a:t>
            </a:r>
            <a:br>
              <a:rPr lang="de-DE"/>
            </a:br>
            <a:endParaRPr lang="de-DE"/>
          </a:p>
        </p:txBody>
      </p:sp>
      <p:sp>
        <p:nvSpPr>
          <p:cNvPr id="4" name="Textplatzhalter 3"/>
          <p:cNvSpPr>
            <a:spLocks noGrp="1"/>
          </p:cNvSpPr>
          <p:nvPr>
            <p:ph type="body" sz="quarter" idx="12"/>
          </p:nvPr>
        </p:nvSpPr>
        <p:spPr>
          <a:xfrm>
            <a:off x="9160665" y="2986563"/>
            <a:ext cx="14530819" cy="8770952"/>
          </a:xfrm>
          <a:ln w="28575">
            <a:solidFill>
              <a:schemeClr val="tx1"/>
            </a:solidFill>
          </a:ln>
        </p:spPr>
        <p:txBody>
          <a:bodyPr>
            <a:noAutofit/>
          </a:bodyPr>
          <a:lstStyle/>
          <a:p>
            <a:r>
              <a:rPr lang="de-DE" sz="4000" err="1">
                <a:latin typeface="Arial"/>
                <a:ea typeface="DW Noto Sans"/>
                <a:cs typeface="Arial"/>
              </a:rPr>
              <a:t>Develop</a:t>
            </a:r>
            <a:r>
              <a:rPr lang="de-DE" sz="4000">
                <a:latin typeface="Arial"/>
                <a:ea typeface="DW Noto Sans"/>
                <a:cs typeface="Arial"/>
              </a:rPr>
              <a:t> and promote a </a:t>
            </a:r>
            <a:r>
              <a:rPr lang="de-DE" sz="4000" err="1">
                <a:latin typeface="Arial"/>
                <a:ea typeface="DW Noto Sans"/>
                <a:cs typeface="Arial"/>
              </a:rPr>
              <a:t>constructive</a:t>
            </a:r>
            <a:r>
              <a:rPr lang="de-DE" sz="4000">
                <a:latin typeface="Arial"/>
                <a:ea typeface="DW Noto Sans"/>
                <a:cs typeface="Arial"/>
              </a:rPr>
              <a:t> </a:t>
            </a:r>
            <a:r>
              <a:rPr lang="de-DE" sz="4000" err="1">
                <a:latin typeface="Arial"/>
                <a:ea typeface="DW Noto Sans"/>
                <a:cs typeface="Arial"/>
              </a:rPr>
              <a:t>mindset</a:t>
            </a:r>
            <a:r>
              <a:rPr lang="de-DE" sz="4000">
                <a:latin typeface="Arial"/>
                <a:ea typeface="DW Noto Sans"/>
                <a:cs typeface="Arial"/>
              </a:rPr>
              <a:t> in </a:t>
            </a:r>
            <a:r>
              <a:rPr lang="de-DE" sz="4000" err="1">
                <a:latin typeface="Arial"/>
                <a:ea typeface="DW Noto Sans"/>
                <a:cs typeface="Arial"/>
              </a:rPr>
              <a:t>your</a:t>
            </a:r>
            <a:r>
              <a:rPr lang="de-DE" sz="4000">
                <a:latin typeface="Arial"/>
                <a:ea typeface="DW Noto Sans"/>
                <a:cs typeface="Arial"/>
              </a:rPr>
              <a:t> </a:t>
            </a:r>
            <a:r>
              <a:rPr lang="de-DE" sz="4000" err="1">
                <a:latin typeface="Arial"/>
                <a:ea typeface="DW Noto Sans"/>
                <a:cs typeface="Arial"/>
              </a:rPr>
              <a:t>newsroom</a:t>
            </a:r>
            <a:endParaRPr lang="de-DE" sz="4000"/>
          </a:p>
          <a:p>
            <a:r>
              <a:rPr lang="de-DE" sz="4000">
                <a:latin typeface="Arial"/>
                <a:ea typeface="DW Noto Sans"/>
                <a:cs typeface="Arial"/>
              </a:rPr>
              <a:t>Focus </a:t>
            </a:r>
            <a:r>
              <a:rPr lang="de-DE" sz="4000" err="1">
                <a:latin typeface="Arial"/>
                <a:ea typeface="DW Noto Sans"/>
                <a:cs typeface="Arial"/>
              </a:rPr>
              <a:t>entirely</a:t>
            </a:r>
            <a:r>
              <a:rPr lang="de-DE" sz="4000">
                <a:latin typeface="Arial"/>
                <a:ea typeface="DW Noto Sans"/>
                <a:cs typeface="Arial"/>
              </a:rPr>
              <a:t> on solutions-</a:t>
            </a:r>
            <a:r>
              <a:rPr lang="de-DE" sz="4000" err="1">
                <a:latin typeface="Arial"/>
                <a:ea typeface="DW Noto Sans"/>
                <a:cs typeface="Arial"/>
              </a:rPr>
              <a:t>driven</a:t>
            </a:r>
            <a:r>
              <a:rPr lang="de-DE" sz="4000">
                <a:latin typeface="Arial"/>
                <a:ea typeface="DW Noto Sans"/>
                <a:cs typeface="Arial"/>
              </a:rPr>
              <a:t> </a:t>
            </a:r>
            <a:r>
              <a:rPr lang="de-DE" sz="4000" err="1">
                <a:latin typeface="Arial"/>
                <a:ea typeface="DW Noto Sans"/>
                <a:cs typeface="Arial"/>
              </a:rPr>
              <a:t>reporting</a:t>
            </a:r>
            <a:endParaRPr lang="de-DE" sz="4000"/>
          </a:p>
          <a:p>
            <a:r>
              <a:rPr lang="de-DE" sz="4000" err="1">
                <a:latin typeface="Arial"/>
                <a:ea typeface="DW Noto Sans"/>
                <a:cs typeface="Arial"/>
              </a:rPr>
              <a:t>Prioritize</a:t>
            </a:r>
            <a:r>
              <a:rPr lang="de-DE" sz="4000">
                <a:latin typeface="Arial"/>
                <a:ea typeface="DW Noto Sans"/>
                <a:cs typeface="Arial"/>
              </a:rPr>
              <a:t> </a:t>
            </a:r>
            <a:r>
              <a:rPr lang="de-DE" sz="4000" err="1">
                <a:latin typeface="Arial"/>
                <a:ea typeface="DW Noto Sans"/>
                <a:cs typeface="Arial"/>
              </a:rPr>
              <a:t>differently</a:t>
            </a:r>
            <a:endParaRPr lang="de-DE" sz="4000"/>
          </a:p>
          <a:p>
            <a:r>
              <a:rPr lang="de-DE" sz="4000" err="1">
                <a:latin typeface="Arial"/>
                <a:ea typeface="DW Noto Sans"/>
                <a:cs typeface="Arial"/>
              </a:rPr>
              <a:t>Give</a:t>
            </a:r>
            <a:r>
              <a:rPr lang="de-DE" sz="4000">
                <a:latin typeface="Arial"/>
                <a:ea typeface="DW Noto Sans"/>
                <a:cs typeface="Arial"/>
              </a:rPr>
              <a:t> </a:t>
            </a:r>
            <a:r>
              <a:rPr lang="de-DE" sz="4000" err="1">
                <a:latin typeface="Arial"/>
                <a:ea typeface="DW Noto Sans"/>
                <a:cs typeface="Arial"/>
              </a:rPr>
              <a:t>long</a:t>
            </a:r>
            <a:r>
              <a:rPr lang="de-DE" sz="4000">
                <a:latin typeface="Arial"/>
                <a:ea typeface="DW Noto Sans"/>
                <a:cs typeface="Arial"/>
              </a:rPr>
              <a:t>-term </a:t>
            </a:r>
            <a:r>
              <a:rPr lang="de-DE" sz="4000" err="1">
                <a:latin typeface="Arial"/>
                <a:ea typeface="DW Noto Sans"/>
                <a:cs typeface="Arial"/>
              </a:rPr>
              <a:t>planning</a:t>
            </a:r>
            <a:r>
              <a:rPr lang="de-DE" sz="4000">
                <a:latin typeface="Arial"/>
                <a:ea typeface="DW Noto Sans"/>
                <a:cs typeface="Arial"/>
              </a:rPr>
              <a:t> </a:t>
            </a:r>
            <a:r>
              <a:rPr lang="de-DE" sz="4000" err="1">
                <a:latin typeface="Arial"/>
                <a:ea typeface="DW Noto Sans"/>
                <a:cs typeface="Arial"/>
              </a:rPr>
              <a:t>more</a:t>
            </a:r>
            <a:r>
              <a:rPr lang="de-DE" sz="4000">
                <a:latin typeface="Arial"/>
                <a:ea typeface="DW Noto Sans"/>
                <a:cs typeface="Arial"/>
              </a:rPr>
              <a:t> </a:t>
            </a:r>
            <a:r>
              <a:rPr lang="de-DE" sz="4000" err="1">
                <a:latin typeface="Arial"/>
                <a:ea typeface="DW Noto Sans"/>
                <a:cs typeface="Arial"/>
              </a:rPr>
              <a:t>room</a:t>
            </a:r>
            <a:endParaRPr lang="de-DE" sz="4000"/>
          </a:p>
          <a:p>
            <a:r>
              <a:rPr lang="de-DE" sz="4000">
                <a:latin typeface="Arial"/>
                <a:ea typeface="DW Noto Sans"/>
                <a:cs typeface="Arial"/>
              </a:rPr>
              <a:t>Boost </a:t>
            </a:r>
            <a:r>
              <a:rPr lang="de-DE" sz="4000" err="1">
                <a:latin typeface="Arial"/>
                <a:ea typeface="DW Noto Sans"/>
                <a:cs typeface="Arial"/>
              </a:rPr>
              <a:t>dialogue</a:t>
            </a:r>
            <a:r>
              <a:rPr lang="de-DE" sz="4000">
                <a:latin typeface="Arial"/>
                <a:ea typeface="DW Noto Sans"/>
                <a:cs typeface="Arial"/>
              </a:rPr>
              <a:t> </a:t>
            </a:r>
            <a:r>
              <a:rPr lang="de-DE" sz="4000" err="1">
                <a:latin typeface="Arial"/>
                <a:ea typeface="DW Noto Sans"/>
                <a:cs typeface="Arial"/>
              </a:rPr>
              <a:t>with</a:t>
            </a:r>
            <a:r>
              <a:rPr lang="de-DE" sz="4000">
                <a:latin typeface="Arial"/>
                <a:ea typeface="DW Noto Sans"/>
                <a:cs typeface="Arial"/>
              </a:rPr>
              <a:t> </a:t>
            </a:r>
            <a:r>
              <a:rPr lang="de-DE" sz="4000" err="1">
                <a:latin typeface="Arial"/>
                <a:ea typeface="DW Noto Sans"/>
                <a:cs typeface="Arial"/>
              </a:rPr>
              <a:t>your</a:t>
            </a:r>
            <a:r>
              <a:rPr lang="de-DE" sz="4000">
                <a:latin typeface="Arial"/>
                <a:ea typeface="DW Noto Sans"/>
                <a:cs typeface="Arial"/>
              </a:rPr>
              <a:t> </a:t>
            </a:r>
            <a:r>
              <a:rPr lang="de-DE" sz="4000" err="1">
                <a:latin typeface="Arial"/>
                <a:ea typeface="DW Noto Sans"/>
                <a:cs typeface="Arial"/>
              </a:rPr>
              <a:t>audience</a:t>
            </a:r>
            <a:endParaRPr lang="de-DE" sz="4000">
              <a:latin typeface="Arial" panose="020B0604020202020204" pitchFamily="34" charset="0"/>
              <a:cs typeface="Arial" panose="020B0604020202020204" pitchFamily="34" charset="0"/>
            </a:endParaRPr>
          </a:p>
          <a:p>
            <a:pPr marL="1599565" lvl="1">
              <a:buFont typeface="Wingdings" charset="0"/>
              <a:buChar char="Ø"/>
            </a:pPr>
            <a:r>
              <a:rPr lang="de-DE" sz="4000" err="1">
                <a:latin typeface="Arial"/>
                <a:ea typeface="DW Noto Sans"/>
                <a:cs typeface="Arial"/>
              </a:rPr>
              <a:t>Explore</a:t>
            </a:r>
            <a:r>
              <a:rPr lang="de-DE" sz="4000">
                <a:latin typeface="Arial"/>
                <a:ea typeface="DW Noto Sans"/>
                <a:cs typeface="Arial"/>
              </a:rPr>
              <a:t> </a:t>
            </a:r>
            <a:r>
              <a:rPr lang="de-DE" sz="4000" err="1">
                <a:latin typeface="Arial"/>
                <a:ea typeface="DW Noto Sans"/>
                <a:cs typeface="Arial"/>
              </a:rPr>
              <a:t>ways</a:t>
            </a:r>
            <a:r>
              <a:rPr lang="de-DE" sz="4000">
                <a:latin typeface="Arial"/>
                <a:ea typeface="DW Noto Sans"/>
                <a:cs typeface="Arial"/>
              </a:rPr>
              <a:t> </a:t>
            </a:r>
            <a:r>
              <a:rPr lang="de-DE" sz="4000" err="1">
                <a:latin typeface="Arial"/>
                <a:ea typeface="DW Noto Sans"/>
                <a:cs typeface="Arial"/>
              </a:rPr>
              <a:t>to</a:t>
            </a:r>
            <a:r>
              <a:rPr lang="de-DE" sz="4000">
                <a:latin typeface="Arial"/>
                <a:ea typeface="DW Noto Sans"/>
                <a:cs typeface="Arial"/>
              </a:rPr>
              <a:t> </a:t>
            </a:r>
            <a:r>
              <a:rPr lang="de-DE" sz="4000" err="1">
                <a:latin typeface="Arial"/>
                <a:ea typeface="DW Noto Sans"/>
                <a:cs typeface="Arial"/>
              </a:rPr>
              <a:t>get</a:t>
            </a:r>
            <a:r>
              <a:rPr lang="de-DE" sz="4000">
                <a:latin typeface="Arial"/>
                <a:ea typeface="DW Noto Sans"/>
                <a:cs typeface="Arial"/>
              </a:rPr>
              <a:t> </a:t>
            </a:r>
            <a:r>
              <a:rPr lang="de-DE" sz="4000" err="1">
                <a:latin typeface="Arial"/>
                <a:ea typeface="DW Noto Sans"/>
                <a:cs typeface="Arial"/>
              </a:rPr>
              <a:t>opposing</a:t>
            </a:r>
            <a:r>
              <a:rPr lang="de-DE" sz="4000">
                <a:latin typeface="Arial"/>
                <a:ea typeface="DW Noto Sans"/>
                <a:cs typeface="Arial"/>
              </a:rPr>
              <a:t> </a:t>
            </a:r>
            <a:r>
              <a:rPr lang="de-DE" sz="4000" err="1">
                <a:latin typeface="Arial"/>
                <a:ea typeface="DW Noto Sans"/>
                <a:cs typeface="Arial"/>
              </a:rPr>
              <a:t>groups</a:t>
            </a:r>
            <a:r>
              <a:rPr lang="de-DE" sz="4000">
                <a:latin typeface="Arial"/>
                <a:ea typeface="DW Noto Sans"/>
                <a:cs typeface="Arial"/>
              </a:rPr>
              <a:t> </a:t>
            </a:r>
            <a:r>
              <a:rPr lang="de-DE" sz="4000" err="1">
                <a:latin typeface="Arial"/>
                <a:ea typeface="DW Noto Sans"/>
                <a:cs typeface="Arial"/>
              </a:rPr>
              <a:t>talking</a:t>
            </a:r>
            <a:r>
              <a:rPr lang="de-DE" sz="4000">
                <a:latin typeface="Arial"/>
                <a:ea typeface="DW Noto Sans"/>
                <a:cs typeface="Arial"/>
              </a:rPr>
              <a:t> </a:t>
            </a:r>
            <a:r>
              <a:rPr lang="de-DE" sz="4000" err="1">
                <a:latin typeface="Arial"/>
                <a:ea typeface="DW Noto Sans"/>
                <a:cs typeface="Arial"/>
              </a:rPr>
              <a:t>to</a:t>
            </a:r>
            <a:r>
              <a:rPr lang="de-DE" sz="4000">
                <a:latin typeface="Arial"/>
                <a:ea typeface="DW Noto Sans"/>
                <a:cs typeface="Arial"/>
              </a:rPr>
              <a:t> </a:t>
            </a:r>
            <a:r>
              <a:rPr lang="de-DE" sz="4000" err="1">
                <a:latin typeface="Arial"/>
                <a:ea typeface="DW Noto Sans"/>
                <a:cs typeface="Arial"/>
              </a:rPr>
              <a:t>each</a:t>
            </a:r>
            <a:r>
              <a:rPr lang="de-DE" sz="4000">
                <a:latin typeface="Arial"/>
                <a:ea typeface="DW Noto Sans"/>
                <a:cs typeface="Arial"/>
              </a:rPr>
              <a:t> </a:t>
            </a:r>
            <a:r>
              <a:rPr lang="de-DE" sz="4000" err="1">
                <a:latin typeface="Arial"/>
                <a:ea typeface="DW Noto Sans"/>
                <a:cs typeface="Arial"/>
              </a:rPr>
              <a:t>other</a:t>
            </a:r>
            <a:endParaRPr lang="de-DE" sz="4000">
              <a:latin typeface="Arial" panose="020B0604020202020204" pitchFamily="34" charset="0"/>
              <a:cs typeface="Arial" panose="020B0604020202020204" pitchFamily="34" charset="0"/>
            </a:endParaRPr>
          </a:p>
          <a:p>
            <a:pPr marL="0" indent="0">
              <a:buNone/>
            </a:pPr>
            <a:endParaRPr lang="de-DE" sz="4000"/>
          </a:p>
        </p:txBody>
      </p:sp>
      <p:sp>
        <p:nvSpPr>
          <p:cNvPr id="7" name="Fußzeilenplatzhalter 6">
            <a:extLst>
              <a:ext uri="{FF2B5EF4-FFF2-40B4-BE49-F238E27FC236}">
                <a16:creationId xmlns:a16="http://schemas.microsoft.com/office/drawing/2014/main" id="{6CB96AFC-C067-455D-A1BE-58148C4EFCAB}"/>
              </a:ext>
            </a:extLst>
          </p:cNvPr>
          <p:cNvSpPr>
            <a:spLocks noGrp="1"/>
          </p:cNvSpPr>
          <p:nvPr>
            <p:ph type="ftr" sz="quarter" idx="15"/>
          </p:nvPr>
        </p:nvSpPr>
        <p:spPr/>
        <p:txBody>
          <a:bodyPr/>
          <a:lstStyle/>
          <a:p>
            <a:r>
              <a:rPr lang="en-US"/>
              <a:t>Moving your media outlet forward| DW Akademie | Constructive Journalism Lab</a:t>
            </a:r>
            <a:endParaRPr lang="de-DE"/>
          </a:p>
        </p:txBody>
      </p:sp>
      <p:sp>
        <p:nvSpPr>
          <p:cNvPr id="8" name="Datumsplatzhalter 7">
            <a:extLst>
              <a:ext uri="{FF2B5EF4-FFF2-40B4-BE49-F238E27FC236}">
                <a16:creationId xmlns:a16="http://schemas.microsoft.com/office/drawing/2014/main" id="{BD49A1E8-9701-4504-85BF-A69BD683BC59}"/>
              </a:ext>
            </a:extLst>
          </p:cNvPr>
          <p:cNvSpPr>
            <a:spLocks noGrp="1"/>
          </p:cNvSpPr>
          <p:nvPr>
            <p:ph type="dt" sz="half" idx="16"/>
          </p:nvPr>
        </p:nvSpPr>
        <p:spPr/>
        <p:txBody>
          <a:bodyPr/>
          <a:lstStyle/>
          <a:p>
            <a:fld id="{24DE7638-CD8D-4206-AF15-BD1A10646617}"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
        <p:nvSpPr>
          <p:cNvPr id="9" name="Eingebuchteter Pfeil nach rechts 13">
            <a:extLst>
              <a:ext uri="{FF2B5EF4-FFF2-40B4-BE49-F238E27FC236}">
                <a16:creationId xmlns:a16="http://schemas.microsoft.com/office/drawing/2014/main" id="{C00F3840-D236-045E-7954-546B1983ED8B}"/>
              </a:ext>
            </a:extLst>
          </p:cNvPr>
          <p:cNvSpPr/>
          <p:nvPr/>
        </p:nvSpPr>
        <p:spPr>
          <a:xfrm>
            <a:off x="6282213" y="5926302"/>
            <a:ext cx="2248929" cy="116716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A34242A0-578C-1AF3-CD5E-B74AC20675A7}"/>
              </a:ext>
            </a:extLst>
          </p:cNvPr>
          <p:cNvSpPr txBox="1"/>
          <p:nvPr/>
        </p:nvSpPr>
        <p:spPr>
          <a:xfrm>
            <a:off x="1494990" y="6032270"/>
            <a:ext cx="3995017" cy="2123658"/>
          </a:xfrm>
          <a:prstGeom prst="rect">
            <a:avLst/>
          </a:prstGeom>
          <a:noFill/>
        </p:spPr>
        <p:txBody>
          <a:bodyPr wrap="square">
            <a:spAutoFit/>
          </a:bodyPr>
          <a:lstStyle/>
          <a:p>
            <a:pPr rtl="0">
              <a:spcBef>
                <a:spcPts val="0"/>
              </a:spcBef>
              <a:spcAft>
                <a:spcPts val="0"/>
              </a:spcAft>
            </a:pPr>
            <a:r>
              <a:rPr lang="de-DE" sz="6000">
                <a:solidFill>
                  <a:srgbClr val="000000"/>
                </a:solidFill>
                <a:latin typeface="Arial" panose="020B0604020202020204" pitchFamily="34" charset="0"/>
                <a:cs typeface="Arial" panose="020B0604020202020204" pitchFamily="34" charset="0"/>
              </a:rPr>
              <a:t>Integration</a:t>
            </a:r>
            <a:endParaRPr lang="de-DE" sz="6000" b="0">
              <a:effectLst/>
              <a:latin typeface="Arial" panose="020B0604020202020204" pitchFamily="34" charset="0"/>
              <a:cs typeface="Arial" panose="020B0604020202020204" pitchFamily="34" charset="0"/>
            </a:endParaRPr>
          </a:p>
          <a:p>
            <a:br>
              <a:rPr lang="de-DE"/>
            </a:br>
            <a:endParaRPr lang="de-DE"/>
          </a:p>
        </p:txBody>
      </p:sp>
    </p:spTree>
    <p:extLst>
      <p:ext uri="{BB962C8B-B14F-4D97-AF65-F5344CB8AC3E}">
        <p14:creationId xmlns:p14="http://schemas.microsoft.com/office/powerpoint/2010/main" val="4285943487"/>
      </p:ext>
    </p:extLst>
  </p:cSld>
  <p:clrMapOvr>
    <a:masterClrMapping/>
  </p:clrMapOvr>
</p:sld>
</file>

<file path=ppt/theme/theme1.xml><?xml version="1.0" encoding="utf-8"?>
<a:theme xmlns:a="http://schemas.openxmlformats.org/drawingml/2006/main" name="DW Präsentation Template">
  <a:themeElements>
    <a:clrScheme name="DW">
      <a:dk1>
        <a:srgbClr val="5D676F"/>
      </a:dk1>
      <a:lt1>
        <a:srgbClr val="FEFFFF"/>
      </a:lt1>
      <a:dk2>
        <a:srgbClr val="404D56"/>
      </a:dk2>
      <a:lt2>
        <a:srgbClr val="F3F5F7"/>
      </a:lt2>
      <a:accent1>
        <a:srgbClr val="00B5FF"/>
      </a:accent1>
      <a:accent2>
        <a:srgbClr val="003D6D"/>
      </a:accent2>
      <a:accent3>
        <a:srgbClr val="0096FA"/>
      </a:accent3>
      <a:accent4>
        <a:srgbClr val="D34820"/>
      </a:accent4>
      <a:accent5>
        <a:srgbClr val="96BE00"/>
      </a:accent5>
      <a:accent6>
        <a:srgbClr val="BE232C"/>
      </a:accent6>
      <a:hlink>
        <a:srgbClr val="0096FA"/>
      </a:hlink>
      <a:folHlink>
        <a:srgbClr val="0096FA"/>
      </a:folHlink>
    </a:clrScheme>
    <a:fontScheme name="Benutzerdefiniert 2">
      <a:majorFont>
        <a:latin typeface="Georgia"/>
        <a:ea typeface=""/>
        <a:cs typeface=""/>
      </a:majorFont>
      <a:minorFont>
        <a:latin typeface="DW Noto Sans"/>
        <a:ea typeface=""/>
        <a:cs typeface=""/>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W Akademie_Presentation_EN.pptx" id="{2C99ABB9-7280-4C7B-9666-FB34786DE617}" vid="{D8F5359B-5A0B-41DA-B43F-088D4DF4A477}"/>
    </a:ext>
  </a:extLst>
</a:theme>
</file>

<file path=ppt/theme/theme2.xml><?xml version="1.0" encoding="utf-8"?>
<a:theme xmlns:a="http://schemas.openxmlformats.org/drawingml/2006/main" name="DW Präsentation Template">
  <a:themeElements>
    <a:clrScheme name="DW">
      <a:dk1>
        <a:srgbClr val="5D676F"/>
      </a:dk1>
      <a:lt1>
        <a:srgbClr val="FEFFFF"/>
      </a:lt1>
      <a:dk2>
        <a:srgbClr val="404D56"/>
      </a:dk2>
      <a:lt2>
        <a:srgbClr val="F3F5F7"/>
      </a:lt2>
      <a:accent1>
        <a:srgbClr val="00B5FF"/>
      </a:accent1>
      <a:accent2>
        <a:srgbClr val="003D6D"/>
      </a:accent2>
      <a:accent3>
        <a:srgbClr val="0096FA"/>
      </a:accent3>
      <a:accent4>
        <a:srgbClr val="D34820"/>
      </a:accent4>
      <a:accent5>
        <a:srgbClr val="96BE00"/>
      </a:accent5>
      <a:accent6>
        <a:srgbClr val="BE232C"/>
      </a:accent6>
      <a:hlink>
        <a:srgbClr val="0096FA"/>
      </a:hlink>
      <a:folHlink>
        <a:srgbClr val="0096FA"/>
      </a:folHlink>
    </a:clrScheme>
    <a:fontScheme name="Benutzerdefiniert 2">
      <a:majorFont>
        <a:latin typeface="Georgia"/>
        <a:ea typeface=""/>
        <a:cs typeface=""/>
      </a:majorFont>
      <a:minorFont>
        <a:latin typeface="DW Noto Sans"/>
        <a:ea typeface=""/>
        <a:cs typeface=""/>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W Akademie_Presentation_EN.pptx" id="{2C99ABB9-7280-4C7B-9666-FB34786DE617}" vid="{D8F5359B-5A0B-41DA-B43F-088D4DF4A477}"/>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ca4417c-ea4c-4f29-af6d-4c1069c91e81">
      <Terms xmlns="http://schemas.microsoft.com/office/infopath/2007/PartnerControls"/>
    </lcf76f155ced4ddcb4097134ff3c332f>
    <TaxCatchAll xmlns="69e77a95-4add-417d-ac50-c09752e6463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755DADC72CA7F4ABF8B3AF7B86081D9" ma:contentTypeVersion="16" ma:contentTypeDescription="Ein neues Dokument erstellen." ma:contentTypeScope="" ma:versionID="e7eb4dbd1c036262e30c576af96b00d5">
  <xsd:schema xmlns:xsd="http://www.w3.org/2001/XMLSchema" xmlns:xs="http://www.w3.org/2001/XMLSchema" xmlns:p="http://schemas.microsoft.com/office/2006/metadata/properties" xmlns:ns2="2ca4417c-ea4c-4f29-af6d-4c1069c91e81" xmlns:ns3="954cdc37-145a-41fe-86fe-5cba39a2ce28" xmlns:ns4="69e77a95-4add-417d-ac50-c09752e64638" targetNamespace="http://schemas.microsoft.com/office/2006/metadata/properties" ma:root="true" ma:fieldsID="d5521bbfa83c5b97b6e303b12b0bc880" ns2:_="" ns3:_="" ns4:_="">
    <xsd:import namespace="2ca4417c-ea4c-4f29-af6d-4c1069c91e81"/>
    <xsd:import namespace="954cdc37-145a-41fe-86fe-5cba39a2ce28"/>
    <xsd:import namespace="69e77a95-4add-417d-ac50-c09752e6463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a4417c-ea4c-4f29-af6d-4c1069c91e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27f97a9c-5df3-4967-8f8c-2479abf341e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54cdc37-145a-41fe-86fe-5cba39a2ce28"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e77a95-4add-417d-ac50-c09752e6463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087e993-500c-4bbf-9373-b57c1f43595f}" ma:internalName="TaxCatchAll" ma:showField="CatchAllData" ma:web="954cdc37-145a-41fe-86fe-5cba39a2ce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A9C4A8-FF20-476C-9737-18FCBC315A56}">
  <ds:schemaRefs>
    <ds:schemaRef ds:uri="2ca4417c-ea4c-4f29-af6d-4c1069c91e81"/>
    <ds:schemaRef ds:uri="69e77a95-4add-417d-ac50-c09752e64638"/>
    <ds:schemaRef ds:uri="954cdc37-145a-41fe-86fe-5cba39a2ce2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26CD317-2314-4BD3-A55F-D48E3DF7F8A2}">
  <ds:schemaRefs>
    <ds:schemaRef ds:uri="2ca4417c-ea4c-4f29-af6d-4c1069c91e81"/>
    <ds:schemaRef ds:uri="69e77a95-4add-417d-ac50-c09752e64638"/>
    <ds:schemaRef ds:uri="954cdc37-145a-41fe-86fe-5cba39a2ce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DCC3236-238A-40B7-B74B-9AB926B2EF68}">
  <ds:schemaRefs>
    <ds:schemaRef ds:uri="http://schemas.microsoft.com/sharepoint/v3/contenttype/forms"/>
  </ds:schemaRefs>
</ds:datastoreItem>
</file>

<file path=docMetadata/LabelInfo.xml><?xml version="1.0" encoding="utf-8"?>
<clbl:labelList xmlns:clbl="http://schemas.microsoft.com/office/2020/mipLabelMetadata">
  <clbl:label id="{8a2c307e-0521-474d-811d-e4135bb254bd}" enabled="1" method="Standard" siteId="{2401f820-b2b4-4e78-9c4b-ca13a0d9c13d}" removed="0"/>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21</Slides>
  <Notes>12</Notes>
  <HiddenSlides>0</HiddenSlide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DW Präsentation Template</vt:lpstr>
      <vt:lpstr>DW Präsentation Template</vt:lpstr>
      <vt:lpstr>Constructive Journalism Moving forward</vt:lpstr>
      <vt:lpstr>Re-examining coverage priorities </vt:lpstr>
      <vt:lpstr>PowerPoint Presentation</vt:lpstr>
      <vt:lpstr>Questions to ask </vt:lpstr>
      <vt:lpstr>From a traditional newsroom to a more constructive one</vt:lpstr>
      <vt:lpstr>Encourage a new mindset  </vt:lpstr>
      <vt:lpstr>Formats and implementing strategies</vt:lpstr>
      <vt:lpstr>Evolution – not revolution (1) </vt:lpstr>
      <vt:lpstr>Evolution – not revolution (2) </vt:lpstr>
      <vt:lpstr>Impact on audience engagement and revenue</vt:lpstr>
      <vt:lpstr>What‘s the impact on audiences? </vt:lpstr>
      <vt:lpstr>Benefits of solutions stories - US study </vt:lpstr>
      <vt:lpstr>Some conclusions</vt:lpstr>
      <vt:lpstr>Analytics and metrics</vt:lpstr>
      <vt:lpstr>If a story has a high viewership rate but users spend low time range on the page, what does it mean?  </vt:lpstr>
      <vt:lpstr>If the case is reversed - high dwell time but low viewership?  </vt:lpstr>
      <vt:lpstr>PowerPoint Presentation</vt:lpstr>
      <vt:lpstr>Case study  New York Times </vt:lpstr>
      <vt:lpstr>Which metrics matter the most?  </vt:lpstr>
      <vt:lpstr>Impact can be more than numbers ... </vt:lpstr>
      <vt:lpstr>Thank you</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Leonie Rölle-Dahl</dc:creator>
  <dc:description>Stand: 04.01.2023, bearbeitet mit virtuellem PC unter VDI Horizon</dc:description>
  <cp:revision>1</cp:revision>
  <dcterms:created xsi:type="dcterms:W3CDTF">2023-01-10T14:24:23Z</dcterms:created>
  <dcterms:modified xsi:type="dcterms:W3CDTF">2023-04-16T12:11:16Z</dcterms:modified>
  <cp:contentStatus>Stand: 04.01.2023</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2c307e-0521-474d-811d-e4135bb254bd_Enabled">
    <vt:lpwstr>true</vt:lpwstr>
  </property>
  <property fmtid="{D5CDD505-2E9C-101B-9397-08002B2CF9AE}" pid="3" name="MSIP_Label_8a2c307e-0521-474d-811d-e4135bb254bd_SetDate">
    <vt:lpwstr>2022-11-11T12:12:01Z</vt:lpwstr>
  </property>
  <property fmtid="{D5CDD505-2E9C-101B-9397-08002B2CF9AE}" pid="4" name="MSIP_Label_8a2c307e-0521-474d-811d-e4135bb254bd_Method">
    <vt:lpwstr>Standard</vt:lpwstr>
  </property>
  <property fmtid="{D5CDD505-2E9C-101B-9397-08002B2CF9AE}" pid="5" name="MSIP_Label_8a2c307e-0521-474d-811d-e4135bb254bd_Name">
    <vt:lpwstr>8a2c307e-0521-474d-811d-e4135bb254bd</vt:lpwstr>
  </property>
  <property fmtid="{D5CDD505-2E9C-101B-9397-08002B2CF9AE}" pid="6" name="MSIP_Label_8a2c307e-0521-474d-811d-e4135bb254bd_SiteId">
    <vt:lpwstr>2401f820-b2b4-4e78-9c4b-ca13a0d9c13d</vt:lpwstr>
  </property>
  <property fmtid="{D5CDD505-2E9C-101B-9397-08002B2CF9AE}" pid="7" name="MSIP_Label_8a2c307e-0521-474d-811d-e4135bb254bd_ActionId">
    <vt:lpwstr>6a905214-1510-4d1b-94c1-7ec07aaf098e</vt:lpwstr>
  </property>
  <property fmtid="{D5CDD505-2E9C-101B-9397-08002B2CF9AE}" pid="8" name="MSIP_Label_8a2c307e-0521-474d-811d-e4135bb254bd_ContentBits">
    <vt:lpwstr>0</vt:lpwstr>
  </property>
  <property fmtid="{D5CDD505-2E9C-101B-9397-08002B2CF9AE}" pid="9" name="ContentTypeId">
    <vt:lpwstr>0x010100C755DADC72CA7F4ABF8B3AF7B86081D9</vt:lpwstr>
  </property>
  <property fmtid="{D5CDD505-2E9C-101B-9397-08002B2CF9AE}" pid="10" name="MediaServiceImageTags">
    <vt:lpwstr/>
  </property>
</Properties>
</file>