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Lst>
  <p:notesMasterIdLst>
    <p:notesMasterId r:id="rId42"/>
  </p:notesMasterIdLst>
  <p:sldIdLst>
    <p:sldId id="328" r:id="rId5"/>
    <p:sldId id="283" r:id="rId6"/>
    <p:sldId id="277" r:id="rId7"/>
    <p:sldId id="281" r:id="rId8"/>
    <p:sldId id="282" r:id="rId9"/>
    <p:sldId id="284" r:id="rId10"/>
    <p:sldId id="329" r:id="rId11"/>
    <p:sldId id="287" r:id="rId12"/>
    <p:sldId id="289" r:id="rId13"/>
    <p:sldId id="291" r:id="rId14"/>
    <p:sldId id="290" r:id="rId15"/>
    <p:sldId id="267" r:id="rId16"/>
    <p:sldId id="293" r:id="rId17"/>
    <p:sldId id="294" r:id="rId18"/>
    <p:sldId id="278" r:id="rId19"/>
    <p:sldId id="320" r:id="rId20"/>
    <p:sldId id="296" r:id="rId21"/>
    <p:sldId id="297" r:id="rId22"/>
    <p:sldId id="298" r:id="rId23"/>
    <p:sldId id="295" r:id="rId24"/>
    <p:sldId id="331" r:id="rId25"/>
    <p:sldId id="330" r:id="rId26"/>
    <p:sldId id="301" r:id="rId27"/>
    <p:sldId id="302" r:id="rId28"/>
    <p:sldId id="332" r:id="rId29"/>
    <p:sldId id="312" r:id="rId30"/>
    <p:sldId id="334" r:id="rId31"/>
    <p:sldId id="314" r:id="rId32"/>
    <p:sldId id="313" r:id="rId33"/>
    <p:sldId id="335" r:id="rId34"/>
    <p:sldId id="316" r:id="rId35"/>
    <p:sldId id="333" r:id="rId36"/>
    <p:sldId id="315" r:id="rId37"/>
    <p:sldId id="338" r:id="rId38"/>
    <p:sldId id="269" r:id="rId39"/>
    <p:sldId id="336" r:id="rId40"/>
    <p:sldId id="317" r:id="rId41"/>
  </p:sldIdLst>
  <p:sldSz cx="24382413" cy="13716000"/>
  <p:notesSz cx="6858000" cy="9144000"/>
  <p:embeddedFontLst>
    <p:embeddedFont>
      <p:font typeface="Calibri" panose="020F0502020204030204" pitchFamily="34" charset="0"/>
      <p:regular r:id="rId43"/>
      <p:bold r:id="rId44"/>
      <p:italic r:id="rId45"/>
      <p:boldItalic r:id="rId46"/>
    </p:embeddedFont>
    <p:embeddedFont>
      <p:font typeface="DW Noto Sans" panose="020B0502040504020204" pitchFamily="34" charset="0"/>
      <p:regular r:id="rId47"/>
      <p:bold r:id="rId48"/>
      <p:italic r:id="rId49"/>
      <p:boldItalic r:id="rId50"/>
    </p:embeddedFont>
    <p:embeddedFont>
      <p:font typeface="Georgia" panose="02040502050405020303" pitchFamily="18" charset="0"/>
      <p:regular r:id="rId51"/>
      <p:bold r:id="rId52"/>
      <p:italic r:id="rId53"/>
      <p:boldItalic r:id="rId54"/>
    </p:embeddedFont>
    <p:embeddedFont>
      <p:font typeface="Noto Sans" panose="020B0502040504020204" pitchFamily="34" charset="0"/>
      <p:regular r:id="rId55"/>
      <p:bold r:id="rId56"/>
      <p:italic r:id="rId57"/>
      <p:boldItalic r:id="rId58"/>
    </p:embeddedFont>
  </p:embeddedFontLst>
  <p:defaultTextStyle>
    <a:defPPr>
      <a:defRPr lang="de-D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76F"/>
    <a:srgbClr val="00A9FC"/>
    <a:srgbClr val="003D6D"/>
    <a:srgbClr val="00B6FF"/>
    <a:srgbClr val="808A93"/>
    <a:srgbClr val="D5DBE0"/>
    <a:srgbClr val="EAEDEF"/>
    <a:srgbClr val="F4F6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6271"/>
  </p:normalViewPr>
  <p:slideViewPr>
    <p:cSldViewPr snapToGrid="0">
      <p:cViewPr varScale="1">
        <p:scale>
          <a:sx n="42" d="100"/>
          <a:sy n="42" d="100"/>
        </p:scale>
        <p:origin x="1640" y="176"/>
      </p:cViewPr>
      <p:guideLst>
        <p:guide orient="horz" pos="4320"/>
        <p:guide pos="76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2.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Data series 1</c:v>
                </c:pt>
              </c:strCache>
            </c:strRef>
          </c:tx>
          <c:spPr>
            <a:solidFill>
              <a:schemeClr val="accent1"/>
            </a:solidFill>
            <a:ln>
              <a:noFill/>
            </a:ln>
            <a:effectLst/>
          </c:spPr>
          <c:invertIfNegative val="0"/>
          <c:dLbls>
            <c:dLbl>
              <c:idx val="0"/>
              <c:tx>
                <c:rich>
                  <a:bodyPr/>
                  <a:lstStyle/>
                  <a:p>
                    <a:fld id="{9F7B341E-DB3B-4475-8FE8-C4C57A32ADC2}" type="VALUE">
                      <a:rPr lang="en-US" baseline="0">
                        <a:latin typeface="DW Noto Sans" panose="020B0502040504020204" pitchFamily="34" charset="0"/>
                      </a:rPr>
                      <a:pPr/>
                      <a:t>[WERT]</a:t>
                    </a:fld>
                    <a:endParaRPr lang="de-DE"/>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FAF-465B-9E7E-F6BAD5F269AB}"/>
                </c:ext>
              </c:extLst>
            </c:dLbl>
            <c:spPr>
              <a:noFill/>
              <a:ln>
                <a:noFill/>
              </a:ln>
              <a:effectLst/>
            </c:spPr>
            <c:txPr>
              <a:bodyPr rot="0" spcFirstLastPara="1" vertOverflow="ellipsis" vert="horz" wrap="square" lIns="38100" tIns="19050" rIns="38100" bIns="19050" anchor="ctr" anchorCtr="1">
                <a:spAutoFit/>
              </a:bodyPr>
              <a:lstStyle/>
              <a:p>
                <a:pPr>
                  <a:defRPr sz="3000" b="1" i="0" u="none" strike="noStrike" kern="1200" baseline="0">
                    <a:solidFill>
                      <a:srgbClr val="003D6D"/>
                    </a:solidFill>
                    <a:latin typeface="DW Noto Sans" panose="020B0502040504020204" pitchFamily="34" charset="0"/>
                    <a:ea typeface="Noto Sans" charset="0"/>
                    <a:cs typeface="Noto Sans"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Tabelle1!$A$2:$A$5</c:f>
              <c:numCache>
                <c:formatCode>General</c:formatCode>
                <c:ptCount val="4"/>
                <c:pt idx="0">
                  <c:v>2019</c:v>
                </c:pt>
                <c:pt idx="1">
                  <c:v>2020</c:v>
                </c:pt>
                <c:pt idx="2">
                  <c:v>2021</c:v>
                </c:pt>
                <c:pt idx="3">
                  <c:v>2022</c:v>
                </c:pt>
              </c:numCache>
            </c:numRef>
          </c:cat>
          <c:val>
            <c:numRef>
              <c:f>Tabelle1!$B$2:$B$5</c:f>
              <c:numCache>
                <c:formatCode>General</c:formatCode>
                <c:ptCount val="4"/>
                <c:pt idx="0">
                  <c:v>3.2</c:v>
                </c:pt>
                <c:pt idx="1">
                  <c:v>2.5</c:v>
                </c:pt>
                <c:pt idx="2">
                  <c:v>3.5</c:v>
                </c:pt>
                <c:pt idx="3">
                  <c:v>4.5</c:v>
                </c:pt>
              </c:numCache>
            </c:numRef>
          </c:val>
          <c:extLst>
            <c:ext xmlns:c16="http://schemas.microsoft.com/office/drawing/2014/chart" uri="{C3380CC4-5D6E-409C-BE32-E72D297353CC}">
              <c16:uniqueId val="{00000000-DFAF-465B-9E7E-F6BAD5F269AB}"/>
            </c:ext>
          </c:extLst>
        </c:ser>
        <c:ser>
          <c:idx val="1"/>
          <c:order val="1"/>
          <c:tx>
            <c:strRef>
              <c:f>Tabelle1!$C$1</c:f>
              <c:strCache>
                <c:ptCount val="1"/>
                <c:pt idx="0">
                  <c:v>Data series 2</c:v>
                </c:pt>
              </c:strCache>
            </c:strRef>
          </c:tx>
          <c:spPr>
            <a:solidFill>
              <a:schemeClr val="accent2"/>
            </a:solidFill>
            <a:ln>
              <a:noFill/>
            </a:ln>
            <a:effectLst/>
          </c:spPr>
          <c:invertIfNegative val="0"/>
          <c:dLbls>
            <c:dLbl>
              <c:idx val="0"/>
              <c:tx>
                <c:rich>
                  <a:bodyPr/>
                  <a:lstStyle/>
                  <a:p>
                    <a:fld id="{B493AB35-04E5-4210-AAE9-6A828B7F303A}" type="VALUE">
                      <a:rPr lang="en-US" baseline="0">
                        <a:latin typeface="DW Noto Sans" panose="020B0502040504020204" pitchFamily="34" charset="0"/>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FAF-465B-9E7E-F6BAD5F269AB}"/>
                </c:ext>
              </c:extLst>
            </c:dLbl>
            <c:spPr>
              <a:noFill/>
              <a:ln>
                <a:noFill/>
              </a:ln>
              <a:effectLst/>
            </c:spPr>
            <c:txPr>
              <a:bodyPr rot="0" spcFirstLastPara="1" vertOverflow="ellipsis" vert="horz" wrap="square" lIns="38100" tIns="19050" rIns="38100" bIns="19050" anchor="ctr" anchorCtr="1">
                <a:spAutoFit/>
              </a:bodyPr>
              <a:lstStyle/>
              <a:p>
                <a:pPr>
                  <a:defRPr sz="3000" b="1" i="0" u="none" strike="noStrike" kern="1200" baseline="0">
                    <a:solidFill>
                      <a:srgbClr val="003D6D"/>
                    </a:solidFill>
                    <a:latin typeface="DW Noto Sans" panose="020B0502040504020204" pitchFamily="34" charset="0"/>
                    <a:ea typeface="Noto Sans" charset="0"/>
                    <a:cs typeface="Noto Sans"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Tabelle1!$A$2:$A$5</c:f>
              <c:numCache>
                <c:formatCode>General</c:formatCode>
                <c:ptCount val="4"/>
                <c:pt idx="0">
                  <c:v>2019</c:v>
                </c:pt>
                <c:pt idx="1">
                  <c:v>2020</c:v>
                </c:pt>
                <c:pt idx="2">
                  <c:v>2021</c:v>
                </c:pt>
                <c:pt idx="3">
                  <c:v>2022</c:v>
                </c:pt>
              </c:numCache>
            </c:numRef>
          </c:cat>
          <c:val>
            <c:numRef>
              <c:f>Tabelle1!$C$2:$C$5</c:f>
              <c:numCache>
                <c:formatCode>General</c:formatCode>
                <c:ptCount val="4"/>
                <c:pt idx="0">
                  <c:v>2.4</c:v>
                </c:pt>
                <c:pt idx="1">
                  <c:v>1.9</c:v>
                </c:pt>
                <c:pt idx="2">
                  <c:v>1.8</c:v>
                </c:pt>
                <c:pt idx="3">
                  <c:v>2.8</c:v>
                </c:pt>
              </c:numCache>
            </c:numRef>
          </c:val>
          <c:extLst>
            <c:ext xmlns:c16="http://schemas.microsoft.com/office/drawing/2014/chart" uri="{C3380CC4-5D6E-409C-BE32-E72D297353CC}">
              <c16:uniqueId val="{00000001-DFAF-465B-9E7E-F6BAD5F269AB}"/>
            </c:ext>
          </c:extLst>
        </c:ser>
        <c:dLbls>
          <c:showLegendKey val="0"/>
          <c:showVal val="1"/>
          <c:showCatName val="0"/>
          <c:showSerName val="0"/>
          <c:showPercent val="0"/>
          <c:showBubbleSize val="0"/>
        </c:dLbls>
        <c:gapWidth val="150"/>
        <c:overlap val="-25"/>
        <c:axId val="96998528"/>
        <c:axId val="97000064"/>
      </c:barChart>
      <c:catAx>
        <c:axId val="9699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rgbClr val="808A93"/>
                </a:solidFill>
                <a:latin typeface="DW Noto Sans" panose="020B0502040504020204" pitchFamily="34" charset="0"/>
                <a:ea typeface="Noto Sans" charset="0"/>
                <a:cs typeface="Noto Sans" charset="0"/>
              </a:defRPr>
            </a:pPr>
            <a:endParaRPr lang="de-DE"/>
          </a:p>
        </c:txPr>
        <c:crossAx val="97000064"/>
        <c:crosses val="autoZero"/>
        <c:auto val="1"/>
        <c:lblAlgn val="ctr"/>
        <c:lblOffset val="100"/>
        <c:noMultiLvlLbl val="0"/>
      </c:catAx>
      <c:valAx>
        <c:axId val="97000064"/>
        <c:scaling>
          <c:orientation val="minMax"/>
        </c:scaling>
        <c:delete val="1"/>
        <c:axPos val="l"/>
        <c:numFmt formatCode="General" sourceLinked="1"/>
        <c:majorTickMark val="none"/>
        <c:minorTickMark val="none"/>
        <c:tickLblPos val="nextTo"/>
        <c:crossAx val="9699852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3200" b="0" i="0" u="none" strike="noStrike" kern="1200" baseline="0">
                <a:solidFill>
                  <a:srgbClr val="808A93"/>
                </a:solidFill>
                <a:latin typeface="DW Noto Sans" panose="020B0502040504020204" pitchFamily="34" charset="0"/>
                <a:ea typeface="Noto Sans" charset="0"/>
                <a:cs typeface="Noto Sans" charset="0"/>
              </a:defRPr>
            </a:pPr>
            <a:endParaRPr lang="de-DE"/>
          </a:p>
        </c:txPr>
      </c:legendEntry>
      <c:legendEntry>
        <c:idx val="1"/>
        <c:txPr>
          <a:bodyPr rot="0" spcFirstLastPara="1" vertOverflow="ellipsis" vert="horz" wrap="square" anchor="ctr" anchorCtr="1"/>
          <a:lstStyle/>
          <a:p>
            <a:pPr>
              <a:defRPr sz="3200" b="0" i="0" u="none" strike="noStrike" kern="1200" baseline="0">
                <a:solidFill>
                  <a:srgbClr val="808A93"/>
                </a:solidFill>
                <a:latin typeface="DW Noto Sans" panose="020B0502040504020204" pitchFamily="34" charset="0"/>
                <a:ea typeface="Noto Sans" charset="0"/>
                <a:cs typeface="Noto Sans" charset="0"/>
              </a:defRPr>
            </a:pPr>
            <a:endParaRPr lang="de-DE"/>
          </a:p>
        </c:txPr>
      </c:legendEntry>
      <c:layout>
        <c:manualLayout>
          <c:xMode val="edge"/>
          <c:yMode val="edge"/>
          <c:x val="3.3049395070126997E-2"/>
          <c:y val="2.56319012539768E-2"/>
          <c:w val="0.43855647101047801"/>
          <c:h val="6.9002607804292501E-2"/>
        </c:manualLayout>
      </c:layout>
      <c:overlay val="0"/>
      <c:spPr>
        <a:noFill/>
        <a:ln>
          <a:noFill/>
        </a:ln>
        <a:effectLst/>
      </c:spPr>
      <c:txPr>
        <a:bodyPr rot="0" spcFirstLastPara="1" vertOverflow="ellipsis" vert="horz" wrap="square" anchor="ctr" anchorCtr="1"/>
        <a:lstStyle/>
        <a:p>
          <a:pPr>
            <a:defRPr sz="3200" b="0" i="0" u="none" strike="noStrike" kern="1200" baseline="0">
              <a:solidFill>
                <a:srgbClr val="808A93"/>
              </a:solidFill>
              <a:latin typeface="Noto Sans" charset="0"/>
              <a:ea typeface="Noto Sans" charset="0"/>
              <a:cs typeface="Noto Sans"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395E8-7871-B946-A044-0B909A61BB15}" type="datetimeFigureOut">
              <a:rPr lang="de-DE" smtClean="0"/>
              <a:t>15.04.23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E4770-25AD-3B47-845E-BF1A37AE5567}" type="slidenum">
              <a:rPr lang="de-DE" smtClean="0"/>
              <a:t>‹Nr.›</a:t>
            </a:fld>
            <a:endParaRPr lang="de-DE"/>
          </a:p>
        </p:txBody>
      </p:sp>
    </p:spTree>
    <p:extLst>
      <p:ext uri="{BB962C8B-B14F-4D97-AF65-F5344CB8AC3E}">
        <p14:creationId xmlns:p14="http://schemas.microsoft.com/office/powerpoint/2010/main" val="634423822"/>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psos.com/en/peril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Dhttps:/www.linkedin.com/pulse/five-lessons-i-learned-while-digitally-changing-bbc-world-shishki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thttps:/theaudiencers.com/newsletter/9-the-model-that-transformed-the-bbc/"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heaudiencers.com/decisions/user-needs-2-0-a-plug-and-play-model-to-be-more-valuable-to-audience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latin typeface="Arial" panose="020B0604020202020204" pitchFamily="34" charset="0"/>
                <a:cs typeface="Arial" panose="020B0604020202020204" pitchFamily="34" charset="0"/>
              </a:rPr>
              <a:t>You</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could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illustrate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this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slide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with</a:t>
            </a:r>
            <a:r>
              <a:rPr lang="de-DE" dirty="0">
                <a:latin typeface="Arial" panose="020B0604020202020204" pitchFamily="34" charset="0"/>
                <a:cs typeface="Arial" panose="020B0604020202020204" pitchFamily="34" charset="0"/>
              </a:rPr>
              <a:t> a </a:t>
            </a:r>
            <a:r>
              <a:rPr lang="de-DE" dirty="0" err="1">
                <a:latin typeface="Arial" panose="020B0604020202020204" pitchFamily="34" charset="0"/>
                <a:cs typeface="Arial" panose="020B0604020202020204" pitchFamily="34" charset="0"/>
              </a:rPr>
              <a:t>visual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representation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disruption</a:t>
            </a:r>
            <a:r>
              <a:rPr lang="de-DE" dirty="0">
                <a:latin typeface="Arial" panose="020B0604020202020204" pitchFamily="34" charset="0"/>
                <a:cs typeface="Arial" panose="020B0604020202020204" pitchFamily="34" charset="0"/>
              </a:rPr>
              <a:t>, fast </a:t>
            </a:r>
            <a:r>
              <a:rPr lang="de-DE" dirty="0" err="1">
                <a:latin typeface="Arial" panose="020B0604020202020204" pitchFamily="34" charset="0"/>
                <a:cs typeface="Arial" panose="020B0604020202020204" pitchFamily="34" charset="0"/>
              </a:rPr>
              <a:t>movement</a:t>
            </a:r>
            <a:r>
              <a:rPr lang="de-DE" dirty="0">
                <a:latin typeface="Arial" panose="020B0604020202020204" pitchFamily="34" charset="0"/>
                <a:cs typeface="Arial" panose="020B0604020202020204" pitchFamily="34" charset="0"/>
              </a:rPr>
              <a:t>/</a:t>
            </a:r>
            <a:r>
              <a:rPr lang="de-DE" dirty="0" err="1">
                <a:latin typeface="Arial" panose="020B0604020202020204" pitchFamily="34" charset="0"/>
                <a:cs typeface="Arial" panose="020B0604020202020204" pitchFamily="34" charset="0"/>
              </a:rPr>
              <a:t>wave</a:t>
            </a:r>
            <a:r>
              <a:rPr lang="de-DE" dirty="0">
                <a:latin typeface="Arial" panose="020B0604020202020204" pitchFamily="34" charset="0"/>
                <a:cs typeface="Arial" panose="020B0604020202020204" pitchFamily="34" charset="0"/>
              </a:rPr>
              <a:t>…) </a:t>
            </a:r>
          </a:p>
        </p:txBody>
      </p:sp>
      <p:sp>
        <p:nvSpPr>
          <p:cNvPr id="4" name="Foliennummernplatzhalter 3"/>
          <p:cNvSpPr>
            <a:spLocks noGrp="1"/>
          </p:cNvSpPr>
          <p:nvPr>
            <p:ph type="sldNum" sz="quarter" idx="5"/>
          </p:nvPr>
        </p:nvSpPr>
        <p:spPr/>
        <p:txBody>
          <a:bodyPr/>
          <a:lstStyle/>
          <a:p>
            <a:fld id="{D2CE4770-25AD-3B47-845E-BF1A37AE5567}" type="slidenum">
              <a:rPr lang="de-DE" smtClean="0"/>
              <a:t>3</a:t>
            </a:fld>
            <a:endParaRPr lang="de-DE"/>
          </a:p>
        </p:txBody>
      </p:sp>
    </p:spTree>
    <p:extLst>
      <p:ext uri="{BB962C8B-B14F-4D97-AF65-F5344CB8AC3E}">
        <p14:creationId xmlns:p14="http://schemas.microsoft.com/office/powerpoint/2010/main" val="3060226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rial" panose="020B0604020202020204" pitchFamily="34" charset="0"/>
                <a:cs typeface="Arial" panose="020B0604020202020204" pitchFamily="34" charset="0"/>
              </a:rPr>
              <a:t>A </a:t>
            </a:r>
            <a:r>
              <a:rPr lang="de-DE" dirty="0" err="1">
                <a:latin typeface="Arial" panose="020B0604020202020204" pitchFamily="34" charset="0"/>
                <a:cs typeface="Arial" panose="020B0604020202020204" pitchFamily="34" charset="0"/>
              </a:rPr>
              <a:t>picture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globe</a:t>
            </a:r>
            <a:r>
              <a:rPr lang="de-DE" dirty="0">
                <a:latin typeface="Arial" panose="020B0604020202020204" pitchFamily="34" charset="0"/>
                <a:cs typeface="Arial" panose="020B0604020202020204" pitchFamily="34" charset="0"/>
              </a:rPr>
              <a:t>?</a:t>
            </a:r>
          </a:p>
          <a:p>
            <a:pPr algn="l" fontAlgn="base" latinLnBrk="0"/>
            <a:r>
              <a:rPr lang="de-DE" b="1" i="0" dirty="0">
                <a:solidFill>
                  <a:srgbClr val="FFFFFF"/>
                </a:solidFill>
                <a:effectLst/>
                <a:latin typeface="Arial" panose="020B0604020202020204" pitchFamily="34" charset="0"/>
                <a:cs typeface="Arial" panose="020B0604020202020204" pitchFamily="34" charset="0"/>
              </a:rPr>
              <a:t>The </a:t>
            </a:r>
            <a:r>
              <a:rPr lang="de-DE" b="1" i="0" dirty="0" err="1">
                <a:solidFill>
                  <a:srgbClr val="FFFFFF"/>
                </a:solidFill>
                <a:effectLst/>
                <a:latin typeface="Arial" panose="020B0604020202020204" pitchFamily="34" charset="0"/>
                <a:cs typeface="Arial" panose="020B0604020202020204" pitchFamily="34" charset="0"/>
              </a:rPr>
              <a:t>Perils</a:t>
            </a:r>
            <a:r>
              <a:rPr lang="de-DE" b="1" i="0" dirty="0">
                <a:solidFill>
                  <a:srgbClr val="FFFFFF"/>
                </a:solidFill>
                <a:effectLst/>
                <a:latin typeface="Arial" panose="020B0604020202020204" pitchFamily="34" charset="0"/>
                <a:cs typeface="Arial" panose="020B0604020202020204" pitchFamily="34" charset="0"/>
              </a:rPr>
              <a:t> </a:t>
            </a:r>
            <a:r>
              <a:rPr lang="de-DE" b="1" i="0" dirty="0" err="1">
                <a:solidFill>
                  <a:srgbClr val="FFFFFF"/>
                </a:solidFill>
                <a:effectLst/>
                <a:latin typeface="Arial" panose="020B0604020202020204" pitchFamily="34" charset="0"/>
                <a:cs typeface="Arial" panose="020B0604020202020204" pitchFamily="34" charset="0"/>
              </a:rPr>
              <a:t>of</a:t>
            </a:r>
            <a:r>
              <a:rPr lang="de-DE" b="1" i="0" dirty="0">
                <a:solidFill>
                  <a:srgbClr val="FFFFFF"/>
                </a:solidFill>
                <a:effectLst/>
                <a:latin typeface="Arial" panose="020B0604020202020204" pitchFamily="34" charset="0"/>
                <a:cs typeface="Arial" panose="020B0604020202020204" pitchFamily="34" charset="0"/>
              </a:rPr>
              <a:t> </a:t>
            </a:r>
            <a:r>
              <a:rPr lang="de-DE" b="1" i="0" dirty="0" err="1">
                <a:solidFill>
                  <a:srgbClr val="FFFFFF"/>
                </a:solidFill>
                <a:effectLst/>
                <a:latin typeface="Arial" panose="020B0604020202020204" pitchFamily="34" charset="0"/>
                <a:cs typeface="Arial" panose="020B0604020202020204" pitchFamily="34" charset="0"/>
              </a:rPr>
              <a:t>Perception</a:t>
            </a:r>
            <a:r>
              <a:rPr lang="de-DE" b="1" i="0" dirty="0">
                <a:solidFill>
                  <a:srgbClr val="FFFFFF"/>
                </a:solidFill>
                <a:effectLst/>
                <a:latin typeface="Arial" panose="020B0604020202020204" pitchFamily="34" charset="0"/>
                <a:cs typeface="Arial" panose="020B0604020202020204" pitchFamily="34" charset="0"/>
              </a:rPr>
              <a:t> </a:t>
            </a:r>
          </a:p>
          <a:p>
            <a:pPr algn="l" fontAlgn="base" latinLnBrk="0"/>
            <a:r>
              <a:rPr lang="de-DE" b="1" i="0" dirty="0">
                <a:solidFill>
                  <a:srgbClr val="FFFFFF"/>
                </a:solidFill>
                <a:effectLst/>
                <a:latin typeface="Arial" panose="020B0604020202020204" pitchFamily="34" charset="0"/>
                <a:cs typeface="Arial" panose="020B0604020202020204" pitchFamily="34" charset="0"/>
              </a:rPr>
              <a:t>https://www.ipsos.com/en/perils</a:t>
            </a:r>
          </a:p>
          <a:p>
            <a:pPr algn="l" fontAlgn="base"/>
            <a:r>
              <a:rPr lang="de-DE" b="0" i="0" dirty="0">
                <a:solidFill>
                  <a:srgbClr val="FFFFFF"/>
                </a:solidFill>
                <a:effectLst/>
                <a:latin typeface="Arial" panose="020B0604020202020204" pitchFamily="34" charset="0"/>
                <a:cs typeface="Arial" panose="020B0604020202020204" pitchFamily="34" charset="0"/>
              </a:rPr>
              <a:t>Ipsos </a:t>
            </a:r>
            <a:r>
              <a:rPr lang="de-DE" b="0" i="0" dirty="0" err="1">
                <a:solidFill>
                  <a:srgbClr val="FFFFFF"/>
                </a:solidFill>
                <a:effectLst/>
                <a:latin typeface="Arial" panose="020B0604020202020204" pitchFamily="34" charset="0"/>
                <a:cs typeface="Arial" panose="020B0604020202020204" pitchFamily="34" charset="0"/>
              </a:rPr>
              <a:t>is</a:t>
            </a:r>
            <a:r>
              <a:rPr lang="de-DE" b="0" i="0" dirty="0">
                <a:solidFill>
                  <a:srgbClr val="FFFFFF"/>
                </a:solidFill>
                <a:effectLst/>
                <a:latin typeface="Arial" panose="020B0604020202020204" pitchFamily="34" charset="0"/>
                <a:cs typeface="Arial" panose="020B0604020202020204" pitchFamily="34" charset="0"/>
              </a:rPr>
              <a:t> an international </a:t>
            </a:r>
            <a:r>
              <a:rPr lang="de-DE" b="0" i="0" dirty="0" err="1">
                <a:solidFill>
                  <a:srgbClr val="FFFFFF"/>
                </a:solidFill>
                <a:effectLst/>
                <a:latin typeface="Arial" panose="020B0604020202020204" pitchFamily="34" charset="0"/>
                <a:cs typeface="Arial" panose="020B0604020202020204" pitchFamily="34" charset="0"/>
              </a:rPr>
              <a:t>market</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research</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company</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It</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has</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been</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running</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its</a:t>
            </a:r>
            <a:r>
              <a:rPr lang="de-DE" b="0" i="0" dirty="0">
                <a:solidFill>
                  <a:srgbClr val="FFFFFF"/>
                </a:solidFill>
                <a:effectLst/>
                <a:latin typeface="Arial" panose="020B0604020202020204" pitchFamily="34" charset="0"/>
                <a:cs typeface="Arial" panose="020B0604020202020204" pitchFamily="34" charset="0"/>
              </a:rPr>
              <a:t> global </a:t>
            </a:r>
            <a:r>
              <a:rPr lang="de-DE" b="0" i="0" dirty="0" err="1">
                <a:solidFill>
                  <a:srgbClr val="FFFFFF"/>
                </a:solidFill>
                <a:effectLst/>
                <a:latin typeface="Arial" panose="020B0604020202020204" pitchFamily="34" charset="0"/>
                <a:cs typeface="Arial" panose="020B0604020202020204" pitchFamily="34" charset="0"/>
              </a:rPr>
              <a:t>Perils</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of</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Perception</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studies</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since</a:t>
            </a:r>
            <a:r>
              <a:rPr lang="de-DE" b="0" i="0" dirty="0">
                <a:solidFill>
                  <a:srgbClr val="FFFFFF"/>
                </a:solidFill>
                <a:effectLst/>
                <a:latin typeface="Arial" panose="020B0604020202020204" pitchFamily="34" charset="0"/>
                <a:cs typeface="Arial" panose="020B0604020202020204" pitchFamily="34" charset="0"/>
              </a:rPr>
              <a:t> 2012, </a:t>
            </a:r>
            <a:r>
              <a:rPr lang="de-DE" b="0" i="0" dirty="0" err="1">
                <a:solidFill>
                  <a:srgbClr val="FFFFFF"/>
                </a:solidFill>
                <a:effectLst/>
                <a:latin typeface="Arial" panose="020B0604020202020204" pitchFamily="34" charset="0"/>
                <a:cs typeface="Arial" panose="020B0604020202020204" pitchFamily="34" charset="0"/>
              </a:rPr>
              <a:t>exploring</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the</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gap</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between</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people’s</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perceptions</a:t>
            </a:r>
            <a:r>
              <a:rPr lang="de-DE" b="0" i="0" dirty="0">
                <a:solidFill>
                  <a:srgbClr val="FFFFFF"/>
                </a:solidFill>
                <a:effectLst/>
                <a:latin typeface="Arial" panose="020B0604020202020204" pitchFamily="34" charset="0"/>
                <a:cs typeface="Arial" panose="020B0604020202020204" pitchFamily="34" charset="0"/>
              </a:rPr>
              <a:t> and </a:t>
            </a:r>
            <a:r>
              <a:rPr lang="de-DE" b="0" i="0" dirty="0" err="1">
                <a:solidFill>
                  <a:srgbClr val="FFFFFF"/>
                </a:solidFill>
                <a:effectLst/>
                <a:latin typeface="Arial" panose="020B0604020202020204" pitchFamily="34" charset="0"/>
                <a:cs typeface="Arial" panose="020B0604020202020204" pitchFamily="34" charset="0"/>
              </a:rPr>
              <a:t>reality</a:t>
            </a:r>
            <a:r>
              <a:rPr lang="de-DE" b="0" i="0" dirty="0">
                <a:solidFill>
                  <a:srgbClr val="FFFFFF"/>
                </a:solidFill>
                <a:effectLst/>
                <a:latin typeface="Arial" panose="020B0604020202020204" pitchFamily="34" charset="0"/>
                <a:cs typeface="Arial" panose="020B0604020202020204" pitchFamily="34" charset="0"/>
              </a:rPr>
              <a:t>. 200.000 </a:t>
            </a:r>
            <a:r>
              <a:rPr lang="de-DE" b="0" i="0" dirty="0" err="1">
                <a:solidFill>
                  <a:srgbClr val="FFFFFF"/>
                </a:solidFill>
                <a:effectLst/>
                <a:latin typeface="Arial" panose="020B0604020202020204" pitchFamily="34" charset="0"/>
                <a:cs typeface="Arial" panose="020B0604020202020204" pitchFamily="34" charset="0"/>
              </a:rPr>
              <a:t>interviews</a:t>
            </a:r>
            <a:r>
              <a:rPr lang="de-DE" b="0" i="0" dirty="0">
                <a:solidFill>
                  <a:srgbClr val="FFFFFF"/>
                </a:solidFill>
                <a:effectLst/>
                <a:latin typeface="Arial" panose="020B0604020202020204" pitchFamily="34" charset="0"/>
                <a:cs typeface="Arial" panose="020B0604020202020204" pitchFamily="34" charset="0"/>
              </a:rPr>
              <a:t> in </a:t>
            </a:r>
            <a:r>
              <a:rPr lang="de-DE" b="0" i="0" dirty="0" err="1">
                <a:solidFill>
                  <a:srgbClr val="FFFFFF"/>
                </a:solidFill>
                <a:effectLst/>
                <a:latin typeface="Arial" panose="020B0604020202020204" pitchFamily="34" charset="0"/>
                <a:cs typeface="Arial" panose="020B0604020202020204" pitchFamily="34" charset="0"/>
              </a:rPr>
              <a:t>more</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than</a:t>
            </a:r>
            <a:r>
              <a:rPr lang="de-DE" b="0" i="0" dirty="0">
                <a:solidFill>
                  <a:srgbClr val="FFFFFF"/>
                </a:solidFill>
                <a:effectLst/>
                <a:latin typeface="Arial" panose="020B0604020202020204" pitchFamily="34" charset="0"/>
                <a:cs typeface="Arial" panose="020B0604020202020204" pitchFamily="34" charset="0"/>
              </a:rPr>
              <a:t> 40 countries.</a:t>
            </a:r>
            <a:br>
              <a:rPr lang="de-DE" b="0" i="0" dirty="0">
                <a:solidFill>
                  <a:srgbClr val="FFFFFF"/>
                </a:solidFill>
                <a:effectLst/>
                <a:latin typeface="Arial" panose="020B0604020202020204" pitchFamily="34" charset="0"/>
                <a:cs typeface="Arial" panose="020B0604020202020204" pitchFamily="34" charset="0"/>
              </a:rPr>
            </a:br>
            <a:r>
              <a:rPr lang="de-DE" b="0" i="0" dirty="0">
                <a:solidFill>
                  <a:srgbClr val="FFFFFF"/>
                </a:solidFill>
                <a:effectLst/>
                <a:latin typeface="Arial" panose="020B0604020202020204" pitchFamily="34" charset="0"/>
                <a:cs typeface="Arial" panose="020B0604020202020204" pitchFamily="34" charset="0"/>
              </a:rPr>
              <a:t>Ipsos </a:t>
            </a:r>
            <a:r>
              <a:rPr lang="de-DE" b="0" i="0" dirty="0" err="1">
                <a:solidFill>
                  <a:srgbClr val="FFFFFF"/>
                </a:solidFill>
                <a:effectLst/>
                <a:latin typeface="Arial" panose="020B0604020202020204" pitchFamily="34" charset="0"/>
                <a:cs typeface="Arial" panose="020B0604020202020204" pitchFamily="34" charset="0"/>
              </a:rPr>
              <a:t>examines</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why</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people</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around</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the</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world</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are</a:t>
            </a:r>
            <a:r>
              <a:rPr lang="de-DE" b="0" i="0" dirty="0">
                <a:solidFill>
                  <a:srgbClr val="FFFFFF"/>
                </a:solidFill>
                <a:effectLst/>
                <a:latin typeface="Arial" panose="020B0604020202020204" pitchFamily="34" charset="0"/>
                <a:cs typeface="Arial" panose="020B0604020202020204" pitchFamily="34" charset="0"/>
              </a:rPr>
              <a:t> so </a:t>
            </a:r>
            <a:r>
              <a:rPr lang="de-DE" b="0" i="0" dirty="0" err="1">
                <a:solidFill>
                  <a:srgbClr val="FFFFFF"/>
                </a:solidFill>
                <a:effectLst/>
                <a:latin typeface="Arial" panose="020B0604020202020204" pitchFamily="34" charset="0"/>
                <a:cs typeface="Arial" panose="020B0604020202020204" pitchFamily="34" charset="0"/>
              </a:rPr>
              <a:t>wrong</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about</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things</a:t>
            </a:r>
            <a:r>
              <a:rPr lang="de-DE" b="0" i="0" dirty="0">
                <a:solidFill>
                  <a:srgbClr val="FFFFFF"/>
                </a:solidFill>
                <a:effectLst/>
                <a:latin typeface="Arial" panose="020B0604020202020204" pitchFamily="34" charset="0"/>
                <a:cs typeface="Arial" panose="020B0604020202020204" pitchFamily="34" charset="0"/>
              </a:rPr>
              <a:t> like </a:t>
            </a:r>
            <a:r>
              <a:rPr lang="de-DE" b="0" i="0" dirty="0" err="1">
                <a:solidFill>
                  <a:srgbClr val="FFFFFF"/>
                </a:solidFill>
                <a:effectLst/>
                <a:latin typeface="Arial" panose="020B0604020202020204" pitchFamily="34" charset="0"/>
                <a:cs typeface="Arial" panose="020B0604020202020204" pitchFamily="34" charset="0"/>
              </a:rPr>
              <a:t>causes</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of</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death</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climate</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change</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the</a:t>
            </a:r>
            <a:r>
              <a:rPr lang="de-DE" b="0" i="0" dirty="0">
                <a:solidFill>
                  <a:srgbClr val="FFFFFF"/>
                </a:solidFill>
                <a:effectLst/>
                <a:latin typeface="Arial" panose="020B0604020202020204" pitchFamily="34" charset="0"/>
                <a:cs typeface="Arial" panose="020B0604020202020204" pitchFamily="34" charset="0"/>
              </a:rPr>
              <a:t> sex </a:t>
            </a:r>
            <a:r>
              <a:rPr lang="de-DE" b="0" i="0" dirty="0" err="1">
                <a:solidFill>
                  <a:srgbClr val="FFFFFF"/>
                </a:solidFill>
                <a:effectLst/>
                <a:latin typeface="Arial" panose="020B0604020202020204" pitchFamily="34" charset="0"/>
                <a:cs typeface="Arial" panose="020B0604020202020204" pitchFamily="34" charset="0"/>
              </a:rPr>
              <a:t>lives</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of</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young</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people</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immigrant</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numbers</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overcrowding</a:t>
            </a:r>
            <a:r>
              <a:rPr lang="de-DE" b="0" i="0" dirty="0">
                <a:solidFill>
                  <a:srgbClr val="FFFFFF"/>
                </a:solidFill>
                <a:effectLst/>
                <a:latin typeface="Arial" panose="020B0604020202020204" pitchFamily="34" charset="0"/>
                <a:cs typeface="Arial" panose="020B0604020202020204" pitchFamily="34" charset="0"/>
              </a:rPr>
              <a:t> in </a:t>
            </a:r>
            <a:r>
              <a:rPr lang="de-DE" b="0" i="0" dirty="0" err="1">
                <a:solidFill>
                  <a:srgbClr val="FFFFFF"/>
                </a:solidFill>
                <a:effectLst/>
                <a:latin typeface="Arial" panose="020B0604020202020204" pitchFamily="34" charset="0"/>
                <a:cs typeface="Arial" panose="020B0604020202020204" pitchFamily="34" charset="0"/>
              </a:rPr>
              <a:t>prisons</a:t>
            </a:r>
            <a:r>
              <a:rPr lang="de-DE" b="0" i="0" dirty="0">
                <a:solidFill>
                  <a:srgbClr val="FFFFFF"/>
                </a:solidFill>
                <a:effectLst/>
                <a:latin typeface="Arial" panose="020B0604020202020204" pitchFamily="34" charset="0"/>
                <a:cs typeface="Arial" panose="020B0604020202020204" pitchFamily="34" charset="0"/>
              </a:rPr>
              <a:t> and </a:t>
            </a:r>
            <a:r>
              <a:rPr lang="de-DE" b="0" i="0" dirty="0" err="1">
                <a:solidFill>
                  <a:srgbClr val="FFFFFF"/>
                </a:solidFill>
                <a:effectLst/>
                <a:latin typeface="Arial" panose="020B0604020202020204" pitchFamily="34" charset="0"/>
                <a:cs typeface="Arial" panose="020B0604020202020204" pitchFamily="34" charset="0"/>
              </a:rPr>
              <a:t>much</a:t>
            </a:r>
            <a:r>
              <a:rPr lang="de-DE" b="0" i="0" dirty="0">
                <a:solidFill>
                  <a:srgbClr val="FFFFFF"/>
                </a:solidFill>
                <a:effectLst/>
                <a:latin typeface="Arial" panose="020B0604020202020204" pitchFamily="34" charset="0"/>
                <a:cs typeface="Arial" panose="020B0604020202020204" pitchFamily="34" charset="0"/>
              </a:rPr>
              <a:t> </a:t>
            </a:r>
            <a:r>
              <a:rPr lang="de-DE" b="0" i="0" dirty="0" err="1">
                <a:solidFill>
                  <a:srgbClr val="FFFFFF"/>
                </a:solidFill>
                <a:effectLst/>
                <a:latin typeface="Arial" panose="020B0604020202020204" pitchFamily="34" charset="0"/>
                <a:cs typeface="Arial" panose="020B0604020202020204" pitchFamily="34" charset="0"/>
              </a:rPr>
              <a:t>more</a:t>
            </a:r>
            <a:r>
              <a:rPr lang="de-DE" b="0" i="0" dirty="0">
                <a:solidFill>
                  <a:srgbClr val="FFFFFF"/>
                </a:solidFill>
                <a:effectLst/>
                <a:latin typeface="Arial" panose="020B0604020202020204" pitchFamily="34" charset="0"/>
                <a:cs typeface="Arial" panose="020B0604020202020204" pitchFamily="34" charset="0"/>
              </a:rPr>
              <a:t>…</a:t>
            </a:r>
          </a:p>
          <a:p>
            <a:endParaRPr lang="de-DE" dirty="0"/>
          </a:p>
        </p:txBody>
      </p:sp>
      <p:sp>
        <p:nvSpPr>
          <p:cNvPr id="4" name="Foliennummernplatzhalter 3"/>
          <p:cNvSpPr>
            <a:spLocks noGrp="1"/>
          </p:cNvSpPr>
          <p:nvPr>
            <p:ph type="sldNum" sz="quarter" idx="5"/>
          </p:nvPr>
        </p:nvSpPr>
        <p:spPr/>
        <p:txBody>
          <a:bodyPr/>
          <a:lstStyle/>
          <a:p>
            <a:fld id="{D2CE4770-25AD-3B47-845E-BF1A37AE5567}" type="slidenum">
              <a:rPr lang="de-DE" smtClean="0"/>
              <a:t>19</a:t>
            </a:fld>
            <a:endParaRPr lang="de-DE"/>
          </a:p>
        </p:txBody>
      </p:sp>
    </p:spTree>
    <p:extLst>
      <p:ext uri="{BB962C8B-B14F-4D97-AF65-F5344CB8AC3E}">
        <p14:creationId xmlns:p14="http://schemas.microsoft.com/office/powerpoint/2010/main" val="3496475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err="1">
                <a:latin typeface="Arial" panose="020B0604020202020204" pitchFamily="34" charset="0"/>
                <a:cs typeface="Arial" panose="020B0604020202020204" pitchFamily="34" charset="0"/>
              </a:rPr>
              <a:t>Results</a:t>
            </a:r>
            <a:r>
              <a:rPr lang="de-DE" dirty="0">
                <a:latin typeface="Arial" panose="020B0604020202020204" pitchFamily="34" charset="0"/>
                <a:cs typeface="Arial" panose="020B0604020202020204" pitchFamily="34" charset="0"/>
              </a:rPr>
              <a:t>: </a:t>
            </a:r>
          </a:p>
          <a:p>
            <a:r>
              <a:rPr lang="de-DE" dirty="0">
                <a:latin typeface="Arial" panose="020B0604020202020204" pitchFamily="34" charset="0"/>
                <a:cs typeface="Arial" panose="020B0604020202020204" pitchFamily="34" charset="0"/>
              </a:rPr>
              <a:t>In </a:t>
            </a:r>
            <a:r>
              <a:rPr lang="de-DE" dirty="0" err="1">
                <a:latin typeface="Arial" panose="020B0604020202020204" pitchFamily="34" charset="0"/>
                <a:cs typeface="Arial" panose="020B0604020202020204" pitchFamily="34" charset="0"/>
              </a:rPr>
              <a:t>most</a:t>
            </a:r>
            <a:r>
              <a:rPr lang="de-DE" dirty="0">
                <a:latin typeface="Arial" panose="020B0604020202020204" pitchFamily="34" charset="0"/>
                <a:cs typeface="Arial" panose="020B0604020202020204" pitchFamily="34" charset="0"/>
              </a:rPr>
              <a:t> countries </a:t>
            </a:r>
            <a:r>
              <a:rPr lang="de-DE" dirty="0" err="1">
                <a:latin typeface="Arial" panose="020B0604020202020204" pitchFamily="34" charset="0"/>
                <a:cs typeface="Arial" panose="020B0604020202020204" pitchFamily="34" charset="0"/>
              </a:rPr>
              <a:t>people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generally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overestimate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proportion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people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killed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by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terrorism</a:t>
            </a:r>
            <a:r>
              <a:rPr lang="de-DE" dirty="0">
                <a:latin typeface="Arial" panose="020B0604020202020204" pitchFamily="34" charset="0"/>
                <a:cs typeface="Arial" panose="020B0604020202020204" pitchFamily="34" charset="0"/>
              </a:rPr>
              <a:t> and </a:t>
            </a:r>
            <a:r>
              <a:rPr lang="de-DE" dirty="0" err="1">
                <a:latin typeface="Arial" panose="020B0604020202020204" pitchFamily="34" charset="0"/>
                <a:cs typeface="Arial" panose="020B0604020202020204" pitchFamily="34" charset="0"/>
              </a:rPr>
              <a:t>conflict</a:t>
            </a:r>
            <a:r>
              <a:rPr lang="de-DE" dirty="0">
                <a:latin typeface="Arial" panose="020B0604020202020204" pitchFamily="34" charset="0"/>
                <a:cs typeface="Arial" panose="020B0604020202020204" pitchFamily="34" charset="0"/>
              </a:rPr>
              <a:t> </a:t>
            </a:r>
          </a:p>
        </p:txBody>
      </p:sp>
      <p:sp>
        <p:nvSpPr>
          <p:cNvPr id="4" name="Foliennummernplatzhalter 3"/>
          <p:cNvSpPr>
            <a:spLocks noGrp="1"/>
          </p:cNvSpPr>
          <p:nvPr>
            <p:ph type="sldNum" sz="quarter" idx="5"/>
          </p:nvPr>
        </p:nvSpPr>
        <p:spPr/>
        <p:txBody>
          <a:bodyPr/>
          <a:lstStyle/>
          <a:p>
            <a:fld id="{D2CE4770-25AD-3B47-845E-BF1A37AE5567}" type="slidenum">
              <a:rPr lang="de-DE" smtClean="0"/>
              <a:t>21</a:t>
            </a:fld>
            <a:endParaRPr lang="de-DE"/>
          </a:p>
        </p:txBody>
      </p:sp>
    </p:spTree>
    <p:extLst>
      <p:ext uri="{BB962C8B-B14F-4D97-AF65-F5344CB8AC3E}">
        <p14:creationId xmlns:p14="http://schemas.microsoft.com/office/powerpoint/2010/main" val="2130231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Let</a:t>
            </a:r>
            <a:r>
              <a:rPr lang="de-DE"/>
              <a:t> </a:t>
            </a:r>
            <a:r>
              <a:rPr lang="de-DE" err="1"/>
              <a:t>the</a:t>
            </a:r>
            <a:r>
              <a:rPr lang="de-DE"/>
              <a:t> </a:t>
            </a:r>
            <a:r>
              <a:rPr lang="de-DE" err="1"/>
              <a:t>trainees</a:t>
            </a:r>
            <a:r>
              <a:rPr lang="de-DE"/>
              <a:t> </a:t>
            </a:r>
            <a:r>
              <a:rPr lang="de-DE" err="1"/>
              <a:t>think</a:t>
            </a:r>
            <a:r>
              <a:rPr lang="de-DE"/>
              <a:t> </a:t>
            </a:r>
            <a:r>
              <a:rPr lang="de-DE" err="1"/>
              <a:t>about</a:t>
            </a:r>
            <a:r>
              <a:rPr lang="de-DE"/>
              <a:t> </a:t>
            </a:r>
            <a:r>
              <a:rPr lang="de-DE" err="1"/>
              <a:t>the</a:t>
            </a:r>
            <a:r>
              <a:rPr lang="de-DE"/>
              <a:t> </a:t>
            </a:r>
            <a:r>
              <a:rPr lang="de-DE" err="1"/>
              <a:t>question</a:t>
            </a:r>
            <a:r>
              <a:rPr lang="de-DE"/>
              <a:t> and </a:t>
            </a:r>
            <a:r>
              <a:rPr lang="de-DE" err="1"/>
              <a:t>make</a:t>
            </a:r>
            <a:r>
              <a:rPr lang="de-DE"/>
              <a:t> </a:t>
            </a:r>
            <a:r>
              <a:rPr lang="de-DE" err="1"/>
              <a:t>estimations</a:t>
            </a:r>
            <a:r>
              <a:rPr lang="de-DE"/>
              <a:t>, </a:t>
            </a:r>
            <a:r>
              <a:rPr lang="de-DE" err="1"/>
              <a:t>then</a:t>
            </a:r>
            <a:r>
              <a:rPr lang="de-DE"/>
              <a:t> </a:t>
            </a:r>
            <a:r>
              <a:rPr lang="de-DE" err="1"/>
              <a:t>show</a:t>
            </a:r>
            <a:r>
              <a:rPr lang="de-DE"/>
              <a:t> </a:t>
            </a:r>
            <a:r>
              <a:rPr lang="de-DE" err="1"/>
              <a:t>the</a:t>
            </a:r>
            <a:r>
              <a:rPr lang="de-DE"/>
              <a:t> </a:t>
            </a:r>
            <a:r>
              <a:rPr lang="de-DE" err="1"/>
              <a:t>results</a:t>
            </a:r>
            <a:r>
              <a:rPr lang="de-DE"/>
              <a:t> on </a:t>
            </a:r>
            <a:r>
              <a:rPr lang="de-DE" err="1"/>
              <a:t>the</a:t>
            </a:r>
            <a:r>
              <a:rPr lang="de-DE"/>
              <a:t> </a:t>
            </a:r>
            <a:r>
              <a:rPr lang="de-DE" err="1"/>
              <a:t>following</a:t>
            </a:r>
            <a:r>
              <a:rPr lang="de-DE"/>
              <a:t> </a:t>
            </a:r>
            <a:r>
              <a:rPr lang="de-DE" err="1"/>
              <a:t>slide</a:t>
            </a:r>
            <a:r>
              <a:rPr lang="de-DE"/>
              <a:t>. </a:t>
            </a:r>
          </a:p>
          <a:p>
            <a:endParaRPr lang="de-DE">
              <a:cs typeface="Calibri"/>
            </a:endParaRPr>
          </a:p>
          <a:p>
            <a:r>
              <a:rPr lang="en-US">
                <a:hlinkClick r:id="rId3"/>
              </a:rPr>
              <a:t>https://www.ipsos.com/en/perils</a:t>
            </a:r>
            <a:endParaRPr lang="de-DE"/>
          </a:p>
        </p:txBody>
      </p:sp>
      <p:sp>
        <p:nvSpPr>
          <p:cNvPr id="4" name="Foliennummernplatzhalter 3"/>
          <p:cNvSpPr>
            <a:spLocks noGrp="1"/>
          </p:cNvSpPr>
          <p:nvPr>
            <p:ph type="sldNum" sz="quarter" idx="5"/>
          </p:nvPr>
        </p:nvSpPr>
        <p:spPr/>
        <p:txBody>
          <a:bodyPr/>
          <a:lstStyle/>
          <a:p>
            <a:fld id="{D2CE4770-25AD-3B47-845E-BF1A37AE5567}" type="slidenum">
              <a:rPr lang="de-DE" smtClean="0"/>
              <a:t>22</a:t>
            </a:fld>
            <a:endParaRPr lang="de-DE"/>
          </a:p>
        </p:txBody>
      </p:sp>
    </p:spTree>
    <p:extLst>
      <p:ext uri="{BB962C8B-B14F-4D97-AF65-F5344CB8AC3E}">
        <p14:creationId xmlns:p14="http://schemas.microsoft.com/office/powerpoint/2010/main" val="1244285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Go to gapminder.org - choose a set of questions (3 are for free) then create a new link and QR-</a:t>
            </a:r>
            <a:r>
              <a:rPr lang="en-US" dirty="0" err="1">
                <a:latin typeface="Arial" panose="020B0604020202020204" pitchFamily="34" charset="0"/>
                <a:cs typeface="Arial" panose="020B0604020202020204" pitchFamily="34" charset="0"/>
              </a:rPr>
              <a:t>quode</a:t>
            </a:r>
            <a:r>
              <a:rPr lang="en-US" dirty="0">
                <a:latin typeface="Arial" panose="020B0604020202020204" pitchFamily="34" charset="0"/>
                <a:cs typeface="Arial" panose="020B0604020202020204" pitchFamily="34" charset="0"/>
              </a:rPr>
              <a:t>.</a:t>
            </a:r>
          </a:p>
        </p:txBody>
      </p:sp>
      <p:sp>
        <p:nvSpPr>
          <p:cNvPr id="4" name="Foliennummernplatzhalter 3"/>
          <p:cNvSpPr>
            <a:spLocks noGrp="1"/>
          </p:cNvSpPr>
          <p:nvPr>
            <p:ph type="sldNum" sz="quarter" idx="5"/>
          </p:nvPr>
        </p:nvSpPr>
        <p:spPr/>
        <p:txBody>
          <a:bodyPr/>
          <a:lstStyle/>
          <a:p>
            <a:fld id="{D2CE4770-25AD-3B47-845E-BF1A37AE5567}" type="slidenum">
              <a:rPr lang="de-DE" smtClean="0"/>
              <a:t>23</a:t>
            </a:fld>
            <a:endParaRPr lang="de-DE"/>
          </a:p>
        </p:txBody>
      </p:sp>
    </p:spTree>
    <p:extLst>
      <p:ext uri="{BB962C8B-B14F-4D97-AF65-F5344CB8AC3E}">
        <p14:creationId xmlns:p14="http://schemas.microsoft.com/office/powerpoint/2010/main" val="2164019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Here you can go the Reuters website and look at the latest Digital News Report.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figure 38% is from the Digital News Report 2022 (29% in 2017).</a:t>
            </a:r>
          </a:p>
          <a:p>
            <a:r>
              <a:rPr lang="en-US" dirty="0">
                <a:latin typeface="Arial" panose="020B0604020202020204" pitchFamily="34" charset="0"/>
                <a:cs typeface="Arial" panose="020B0604020202020204" pitchFamily="34" charset="0"/>
              </a:rPr>
              <a:t>https://www.digitalnewsreport.org/</a:t>
            </a:r>
          </a:p>
        </p:txBody>
      </p:sp>
      <p:sp>
        <p:nvSpPr>
          <p:cNvPr id="4" name="Foliennummernplatzhalter 3"/>
          <p:cNvSpPr>
            <a:spLocks noGrp="1"/>
          </p:cNvSpPr>
          <p:nvPr>
            <p:ph type="sldNum" sz="quarter" idx="5"/>
          </p:nvPr>
        </p:nvSpPr>
        <p:spPr/>
        <p:txBody>
          <a:bodyPr/>
          <a:lstStyle/>
          <a:p>
            <a:fld id="{D2CE4770-25AD-3B47-845E-BF1A37AE5567}" type="slidenum">
              <a:rPr lang="de-DE" smtClean="0"/>
              <a:t>24</a:t>
            </a:fld>
            <a:endParaRPr lang="de-DE"/>
          </a:p>
        </p:txBody>
      </p:sp>
    </p:spTree>
    <p:extLst>
      <p:ext uri="{BB962C8B-B14F-4D97-AF65-F5344CB8AC3E}">
        <p14:creationId xmlns:p14="http://schemas.microsoft.com/office/powerpoint/2010/main" val="2432673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hlinkClick r:id="rId3"/>
              </a:rPr>
              <a:t>https://www.linkedin.com/pulse/five-lessons-i-learned-while-digitally-changing-bbc-world-shishkin/</a:t>
            </a:r>
            <a:endParaRPr lang="de-DE">
              <a:cs typeface="Calibri"/>
              <a:hlinkClick r:id="rId3"/>
            </a:endParaRPr>
          </a:p>
          <a:p>
            <a:r>
              <a:rPr lang="en-US">
                <a:hlinkClick r:id="rId4"/>
              </a:rPr>
              <a:t>https://theaudiencers.com/newsletter/9-the-model-that-transformed-the-bbc/</a:t>
            </a:r>
            <a:endParaRPr lang="de-DE">
              <a:cs typeface="Calibri"/>
            </a:endParaRPr>
          </a:p>
          <a:p>
            <a:endParaRPr lang="en-US">
              <a:cs typeface="Calibri"/>
            </a:endParaRPr>
          </a:p>
          <a:p>
            <a:r>
              <a:rPr lang="en-US">
                <a:cs typeface="Calibri"/>
              </a:rPr>
              <a:t>Audiences expect their news providers to satisfy their news needs in distinctive ways. Dmitry Shishkin, Digital Publishing consultant, identified in his research for BBC in different countries six user needs. Analysis at BBC showed that the analyzed newsroom was overdoing "Update me" and neglected other audience needs. </a:t>
            </a:r>
            <a:endParaRPr lang="en-US"/>
          </a:p>
        </p:txBody>
      </p:sp>
      <p:sp>
        <p:nvSpPr>
          <p:cNvPr id="4" name="Foliennummernplatzhalter 3"/>
          <p:cNvSpPr>
            <a:spLocks noGrp="1"/>
          </p:cNvSpPr>
          <p:nvPr>
            <p:ph type="sldNum" sz="quarter" idx="5"/>
          </p:nvPr>
        </p:nvSpPr>
        <p:spPr/>
        <p:txBody>
          <a:bodyPr/>
          <a:lstStyle/>
          <a:p>
            <a:fld id="{D2CE4770-25AD-3B47-845E-BF1A37AE5567}" type="slidenum">
              <a:rPr lang="de-DE" smtClean="0"/>
              <a:t>29</a:t>
            </a:fld>
            <a:endParaRPr lang="de-DE"/>
          </a:p>
        </p:txBody>
      </p:sp>
    </p:spTree>
    <p:extLst>
      <p:ext uri="{BB962C8B-B14F-4D97-AF65-F5344CB8AC3E}">
        <p14:creationId xmlns:p14="http://schemas.microsoft.com/office/powerpoint/2010/main" val="3202063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br>
              <a:rPr lang="en-US" dirty="0">
                <a:cs typeface="+mn-lt"/>
              </a:rPr>
            </a:br>
            <a:r>
              <a:rPr lang="en-US" dirty="0">
                <a:latin typeface="Arial" panose="020B0604020202020204" pitchFamily="34" charset="0"/>
                <a:cs typeface="Arial" panose="020B0604020202020204" pitchFamily="34" charset="0"/>
              </a:rPr>
              <a:t>The original model mapped people’s needs to know and understand what’s happening, and their need to be entertained or inspired.</a:t>
            </a:r>
            <a:endParaRPr lang="de-DE"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But people are also looking for news content that they can use </a:t>
            </a:r>
            <a:r>
              <a:rPr lang="en-US" b="1" dirty="0">
                <a:latin typeface="Arial" panose="020B0604020202020204" pitchFamily="34" charset="0"/>
                <a:cs typeface="Arial" panose="020B0604020202020204" pitchFamily="34" charset="0"/>
              </a:rPr>
              <a:t>to do something, to take action</a:t>
            </a:r>
            <a:r>
              <a:rPr lang="en-US" dirty="0">
                <a:latin typeface="Arial" panose="020B0604020202020204" pitchFamily="34" charset="0"/>
                <a:cs typeface="Arial" panose="020B0604020202020204" pitchFamily="34" charset="0"/>
              </a:rPr>
              <a:t>. Over the years, audience research carried out by multiple news </a:t>
            </a:r>
            <a:r>
              <a:rPr lang="en-US" dirty="0" err="1">
                <a:latin typeface="Arial" panose="020B0604020202020204" pitchFamily="34" charset="0"/>
                <a:cs typeface="Arial" panose="020B0604020202020204" pitchFamily="34" charset="0"/>
              </a:rPr>
              <a:t>organisations</a:t>
            </a:r>
            <a:r>
              <a:rPr lang="en-US" dirty="0">
                <a:latin typeface="Arial" panose="020B0604020202020204" pitchFamily="34" charset="0"/>
                <a:cs typeface="Arial" panose="020B0604020202020204" pitchFamily="34" charset="0"/>
              </a:rPr>
              <a:t> has made this increasingly apparent. And this insight has informed the news needs that those organizations have looked to address with their journalism – from Vogue’s “make me feel responsible” to The New York Times’ “make my life easier” and The Conversation’s “motivate me”.</a:t>
            </a:r>
          </a:p>
          <a:p>
            <a:r>
              <a:rPr lang="en-US" b="1" dirty="0">
                <a:latin typeface="Arial" panose="020B0604020202020204" pitchFamily="34" charset="0"/>
                <a:cs typeface="Arial" panose="020B0604020202020204" pitchFamily="34" charset="0"/>
              </a:rPr>
              <a:t>User needs 2.0 now incorporates this insight</a:t>
            </a:r>
            <a:r>
              <a:rPr lang="en-US" dirty="0">
                <a:latin typeface="Arial" panose="020B0604020202020204" pitchFamily="34" charset="0"/>
                <a:cs typeface="Arial" panose="020B0604020202020204" pitchFamily="34" charset="0"/>
              </a:rPr>
              <a:t> with the addition of </a:t>
            </a:r>
            <a:r>
              <a:rPr lang="en-US" b="1" dirty="0">
                <a:latin typeface="Arial" panose="020B0604020202020204" pitchFamily="34" charset="0"/>
                <a:cs typeface="Arial" panose="020B0604020202020204" pitchFamily="34" charset="0"/>
              </a:rPr>
              <a:t>two new action-driven user needs: “help me” and “connect me”.</a:t>
            </a:r>
          </a:p>
          <a:p>
            <a:r>
              <a:rPr lang="en-US" dirty="0">
                <a:latin typeface="Arial" panose="020B0604020202020204" pitchFamily="34" charset="0"/>
                <a:cs typeface="Arial" panose="020B0604020202020204" pitchFamily="34" charset="0"/>
                <a:hlinkClick r:id="rId3"/>
              </a:rPr>
              <a:t>https://theaudiencers.com/decisions/user-needs-2-0-a-plug-and-play-model-to-be-more-valuable-to-audiences/</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D2CE4770-25AD-3B47-845E-BF1A37AE5567}" type="slidenum">
              <a:rPr lang="de-DE" smtClean="0"/>
              <a:t>32</a:t>
            </a:fld>
            <a:endParaRPr lang="de-DE"/>
          </a:p>
        </p:txBody>
      </p:sp>
    </p:spTree>
    <p:extLst>
      <p:ext uri="{BB962C8B-B14F-4D97-AF65-F5344CB8AC3E}">
        <p14:creationId xmlns:p14="http://schemas.microsoft.com/office/powerpoint/2010/main" val="688066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These </a:t>
            </a:r>
            <a:r>
              <a:rPr lang="de-DE" dirty="0" err="1"/>
              <a:t>are</a:t>
            </a:r>
            <a:r>
              <a:rPr lang="de-DE" dirty="0"/>
              <a:t> </a:t>
            </a:r>
            <a:r>
              <a:rPr lang="de-DE" dirty="0" err="1"/>
              <a:t>data</a:t>
            </a:r>
            <a:r>
              <a:rPr lang="de-DE" dirty="0"/>
              <a:t> </a:t>
            </a:r>
            <a:r>
              <a:rPr lang="de-DE" dirty="0" err="1"/>
              <a:t>from</a:t>
            </a:r>
            <a:r>
              <a:rPr lang="de-DE" dirty="0"/>
              <a:t> a </a:t>
            </a:r>
            <a:r>
              <a:rPr lang="de-DE" dirty="0" err="1"/>
              <a:t>survey</a:t>
            </a:r>
            <a:r>
              <a:rPr lang="de-DE" dirty="0"/>
              <a:t> </a:t>
            </a:r>
            <a:r>
              <a:rPr lang="de-DE" dirty="0" err="1"/>
              <a:t>of</a:t>
            </a:r>
            <a:r>
              <a:rPr lang="de-DE" dirty="0"/>
              <a:t> 303 </a:t>
            </a:r>
            <a:r>
              <a:rPr lang="de-DE" dirty="0" err="1"/>
              <a:t>media</a:t>
            </a:r>
            <a:r>
              <a:rPr lang="de-DE" dirty="0"/>
              <a:t> </a:t>
            </a:r>
            <a:r>
              <a:rPr lang="de-DE" dirty="0" err="1"/>
              <a:t>leaders</a:t>
            </a:r>
            <a:r>
              <a:rPr lang="de-DE" dirty="0"/>
              <a:t> in 53 countries. </a:t>
            </a:r>
          </a:p>
          <a:p>
            <a:r>
              <a:rPr lang="de-DE" dirty="0"/>
              <a:t>The </a:t>
            </a:r>
            <a:r>
              <a:rPr lang="de-DE" dirty="0" err="1"/>
              <a:t>question</a:t>
            </a:r>
            <a:r>
              <a:rPr lang="de-DE" dirty="0"/>
              <a:t> was: </a:t>
            </a:r>
          </a:p>
          <a:p>
            <a:r>
              <a:rPr lang="de-DE" dirty="0"/>
              <a:t>The </a:t>
            </a:r>
            <a:r>
              <a:rPr lang="de-DE" dirty="0" err="1"/>
              <a:t>following</a:t>
            </a:r>
            <a:r>
              <a:rPr lang="de-DE" dirty="0"/>
              <a:t> </a:t>
            </a:r>
            <a:r>
              <a:rPr lang="de-DE" dirty="0" err="1"/>
              <a:t>is</a:t>
            </a:r>
            <a:r>
              <a:rPr lang="de-DE" dirty="0"/>
              <a:t> a </a:t>
            </a:r>
            <a:r>
              <a:rPr lang="de-DE" dirty="0" err="1"/>
              <a:t>list</a:t>
            </a:r>
            <a:r>
              <a:rPr lang="de-DE" dirty="0"/>
              <a:t> </a:t>
            </a:r>
            <a:r>
              <a:rPr lang="de-DE" dirty="0" err="1"/>
              <a:t>of</a:t>
            </a:r>
            <a:r>
              <a:rPr lang="de-DE" dirty="0"/>
              <a:t> </a:t>
            </a:r>
            <a:r>
              <a:rPr lang="de-DE" dirty="0" err="1"/>
              <a:t>approaches</a:t>
            </a:r>
            <a:r>
              <a:rPr lang="de-DE" dirty="0"/>
              <a:t> </a:t>
            </a:r>
            <a:r>
              <a:rPr lang="de-DE" dirty="0" err="1"/>
              <a:t>that</a:t>
            </a:r>
            <a:r>
              <a:rPr lang="de-DE" dirty="0"/>
              <a:t> </a:t>
            </a:r>
            <a:r>
              <a:rPr lang="de-DE" dirty="0" err="1"/>
              <a:t>some</a:t>
            </a:r>
            <a:r>
              <a:rPr lang="de-DE" dirty="0"/>
              <a:t> </a:t>
            </a:r>
            <a:r>
              <a:rPr lang="de-DE" dirty="0" err="1"/>
              <a:t>media</a:t>
            </a:r>
            <a:r>
              <a:rPr lang="de-DE" dirty="0"/>
              <a:t> </a:t>
            </a:r>
            <a:r>
              <a:rPr lang="de-DE" dirty="0" err="1"/>
              <a:t>companies</a:t>
            </a:r>
            <a:r>
              <a:rPr lang="de-DE" dirty="0"/>
              <a:t> </a:t>
            </a:r>
            <a:r>
              <a:rPr lang="de-DE" dirty="0" err="1"/>
              <a:t>are</a:t>
            </a:r>
            <a:r>
              <a:rPr lang="de-DE" dirty="0"/>
              <a:t> </a:t>
            </a:r>
            <a:r>
              <a:rPr lang="de-DE" dirty="0" err="1"/>
              <a:t>looking</a:t>
            </a:r>
            <a:r>
              <a:rPr lang="de-DE" dirty="0"/>
              <a:t> at </a:t>
            </a:r>
            <a:r>
              <a:rPr lang="de-DE" dirty="0" err="1"/>
              <a:t>to</a:t>
            </a:r>
            <a:r>
              <a:rPr lang="de-DE" dirty="0"/>
              <a:t> </a:t>
            </a:r>
            <a:r>
              <a:rPr lang="de-DE" dirty="0" err="1"/>
              <a:t>combat</a:t>
            </a:r>
            <a:r>
              <a:rPr lang="de-DE" dirty="0"/>
              <a:t> </a:t>
            </a:r>
            <a:r>
              <a:rPr lang="de-DE" dirty="0" err="1"/>
              <a:t>news</a:t>
            </a:r>
            <a:r>
              <a:rPr lang="de-DE" dirty="0"/>
              <a:t> </a:t>
            </a:r>
            <a:r>
              <a:rPr lang="de-DE" dirty="0" err="1"/>
              <a:t>avoidance</a:t>
            </a:r>
            <a:r>
              <a:rPr lang="de-DE" dirty="0"/>
              <a:t>/</a:t>
            </a:r>
            <a:r>
              <a:rPr lang="de-DE" dirty="0" err="1"/>
              <a:t>fatigue</a:t>
            </a:r>
            <a:r>
              <a:rPr lang="de-DE" dirty="0"/>
              <a:t>. </a:t>
            </a:r>
            <a:r>
              <a:rPr lang="de-DE" dirty="0" err="1"/>
              <a:t>How</a:t>
            </a:r>
            <a:r>
              <a:rPr lang="de-DE" dirty="0"/>
              <a:t> </a:t>
            </a:r>
            <a:r>
              <a:rPr lang="de-DE" dirty="0" err="1"/>
              <a:t>important</a:t>
            </a:r>
            <a:r>
              <a:rPr lang="de-DE" dirty="0"/>
              <a:t>, </a:t>
            </a:r>
            <a:r>
              <a:rPr lang="de-DE" dirty="0" err="1"/>
              <a:t>if</a:t>
            </a:r>
            <a:r>
              <a:rPr lang="de-DE" dirty="0"/>
              <a:t> at all, </a:t>
            </a:r>
            <a:r>
              <a:rPr lang="de-DE" dirty="0" err="1"/>
              <a:t>does</a:t>
            </a:r>
            <a:r>
              <a:rPr lang="de-DE" dirty="0"/>
              <a:t> </a:t>
            </a:r>
            <a:r>
              <a:rPr lang="de-DE" dirty="0" err="1"/>
              <a:t>your</a:t>
            </a:r>
            <a:r>
              <a:rPr lang="de-DE" dirty="0"/>
              <a:t> </a:t>
            </a:r>
            <a:r>
              <a:rPr lang="de-DE" dirty="0" err="1"/>
              <a:t>company</a:t>
            </a:r>
            <a:r>
              <a:rPr lang="de-DE" dirty="0"/>
              <a:t> </a:t>
            </a:r>
            <a:r>
              <a:rPr lang="de-DE" dirty="0" err="1"/>
              <a:t>consider</a:t>
            </a:r>
            <a:r>
              <a:rPr lang="de-DE" dirty="0"/>
              <a:t> </a:t>
            </a:r>
            <a:r>
              <a:rPr lang="de-DE" dirty="0" err="1"/>
              <a:t>each</a:t>
            </a:r>
            <a:r>
              <a:rPr lang="de-DE" dirty="0"/>
              <a:t> </a:t>
            </a:r>
            <a:r>
              <a:rPr lang="de-DE" dirty="0" err="1"/>
              <a:t>of</a:t>
            </a:r>
            <a:r>
              <a:rPr lang="de-DE" dirty="0"/>
              <a:t> </a:t>
            </a:r>
            <a:r>
              <a:rPr lang="de-DE" dirty="0" err="1"/>
              <a:t>these</a:t>
            </a:r>
            <a:r>
              <a:rPr lang="de-DE" dirty="0"/>
              <a:t> initiatives </a:t>
            </a:r>
            <a:r>
              <a:rPr lang="de-DE" dirty="0" err="1"/>
              <a:t>to</a:t>
            </a:r>
            <a:r>
              <a:rPr lang="de-DE" dirty="0"/>
              <a:t> </a:t>
            </a:r>
            <a:r>
              <a:rPr lang="de-DE" dirty="0" err="1"/>
              <a:t>be</a:t>
            </a:r>
            <a:r>
              <a:rPr lang="de-DE" dirty="0"/>
              <a:t> </a:t>
            </a:r>
            <a:r>
              <a:rPr lang="de-DE" dirty="0" err="1"/>
              <a:t>this</a:t>
            </a:r>
            <a:r>
              <a:rPr lang="de-DE" dirty="0"/>
              <a:t> </a:t>
            </a:r>
            <a:r>
              <a:rPr lang="de-DE" dirty="0" err="1"/>
              <a:t>year</a:t>
            </a:r>
            <a:r>
              <a:rPr lang="de-DE" dirty="0"/>
              <a:t>. </a:t>
            </a:r>
          </a:p>
        </p:txBody>
      </p:sp>
      <p:sp>
        <p:nvSpPr>
          <p:cNvPr id="4" name="Foliennummernplatzhalter 3"/>
          <p:cNvSpPr>
            <a:spLocks noGrp="1"/>
          </p:cNvSpPr>
          <p:nvPr>
            <p:ph type="sldNum" sz="quarter" idx="5"/>
          </p:nvPr>
        </p:nvSpPr>
        <p:spPr/>
        <p:txBody>
          <a:bodyPr/>
          <a:lstStyle/>
          <a:p>
            <a:fld id="{D2CE4770-25AD-3B47-845E-BF1A37AE5567}" type="slidenum">
              <a:rPr lang="de-DE" smtClean="0"/>
              <a:t>34</a:t>
            </a:fld>
            <a:endParaRPr lang="de-DE"/>
          </a:p>
        </p:txBody>
      </p:sp>
    </p:spTree>
    <p:extLst>
      <p:ext uri="{BB962C8B-B14F-4D97-AF65-F5344CB8AC3E}">
        <p14:creationId xmlns:p14="http://schemas.microsoft.com/office/powerpoint/2010/main" val="300077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rtl="0">
              <a:spcBef>
                <a:spcPts val="0"/>
              </a:spcBef>
              <a:spcAft>
                <a:spcPts val="0"/>
              </a:spcAft>
            </a:pPr>
            <a:r>
              <a:rPr lang="de-DE" sz="1800" b="0" i="0" u="none" strike="noStrike">
                <a:solidFill>
                  <a:srgbClr val="000000"/>
                </a:solidFill>
                <a:effectLst/>
                <a:latin typeface="Georgia" panose="02040502050405020303" pitchFamily="18" charset="0"/>
              </a:rPr>
              <a:t>- US </a:t>
            </a:r>
            <a:r>
              <a:rPr lang="de-DE" sz="1800" b="0" i="0" u="none" strike="noStrike" err="1">
                <a:solidFill>
                  <a:srgbClr val="000000"/>
                </a:solidFill>
                <a:effectLst/>
                <a:latin typeface="Georgia" panose="02040502050405020303" pitchFamily="18" charset="0"/>
              </a:rPr>
              <a:t>journalist</a:t>
            </a:r>
            <a:r>
              <a:rPr lang="de-DE" sz="1800" b="0" i="0" u="none" strike="noStrike">
                <a:solidFill>
                  <a:srgbClr val="000000"/>
                </a:solidFill>
                <a:effectLst/>
                <a:latin typeface="Georgia" panose="02040502050405020303" pitchFamily="18" charset="0"/>
              </a:rPr>
              <a:t> Eric </a:t>
            </a:r>
            <a:r>
              <a:rPr lang="de-DE" sz="1800" b="0" i="0" u="none" strike="noStrike" err="1">
                <a:solidFill>
                  <a:srgbClr val="000000"/>
                </a:solidFill>
                <a:effectLst/>
                <a:latin typeface="Georgia" panose="02040502050405020303" pitchFamily="18" charset="0"/>
              </a:rPr>
              <a:t>Pooley</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is</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credited</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with</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first</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using</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this</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expression</a:t>
            </a:r>
            <a:r>
              <a:rPr lang="de-DE" sz="1800" b="0" i="0" u="none" strike="noStrike">
                <a:solidFill>
                  <a:srgbClr val="000000"/>
                </a:solidFill>
                <a:effectLst/>
                <a:latin typeface="Georgia" panose="02040502050405020303" pitchFamily="18" charset="0"/>
              </a:rPr>
              <a:t> in 1989 </a:t>
            </a:r>
            <a:r>
              <a:rPr lang="de-DE" sz="1800" b="0" i="0" u="none" strike="noStrike" err="1">
                <a:solidFill>
                  <a:srgbClr val="000000"/>
                </a:solidFill>
                <a:effectLst/>
                <a:latin typeface="Georgia" panose="02040502050405020303" pitchFamily="18" charset="0"/>
              </a:rPr>
              <a:t>when</a:t>
            </a:r>
            <a:r>
              <a:rPr lang="de-DE" sz="1800" b="0" i="0" u="none" strike="noStrike">
                <a:solidFill>
                  <a:srgbClr val="000000"/>
                </a:solidFill>
                <a:effectLst/>
                <a:latin typeface="Georgia" panose="02040502050405020303" pitchFamily="18" charset="0"/>
              </a:rPr>
              <a:t> he </a:t>
            </a:r>
            <a:r>
              <a:rPr lang="de-DE" sz="1800" b="0" i="0" u="none" strike="noStrike" err="1">
                <a:solidFill>
                  <a:srgbClr val="000000"/>
                </a:solidFill>
                <a:effectLst/>
                <a:latin typeface="Georgia" panose="02040502050405020303" pitchFamily="18" charset="0"/>
              </a:rPr>
              <a:t>described</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how</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the</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media</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make</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use</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of</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sensationalism</a:t>
            </a:r>
            <a:r>
              <a:rPr lang="de-DE" sz="1800" b="0" i="0" u="none" strike="noStrike">
                <a:solidFill>
                  <a:srgbClr val="000000"/>
                </a:solidFill>
                <a:effectLst/>
                <a:latin typeface="Georgia" panose="02040502050405020303" pitchFamily="18" charset="0"/>
              </a:rPr>
              <a:t> in </a:t>
            </a:r>
            <a:r>
              <a:rPr lang="de-DE" sz="1800" b="0" i="0" u="none" strike="noStrike" err="1">
                <a:solidFill>
                  <a:srgbClr val="000000"/>
                </a:solidFill>
                <a:effectLst/>
                <a:latin typeface="Georgia" panose="02040502050405020303" pitchFamily="18" charset="0"/>
              </a:rPr>
              <a:t>their</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headlines</a:t>
            </a:r>
            <a:r>
              <a:rPr lang="de-DE" sz="1800" b="0" i="0" u="none" strike="noStrike">
                <a:solidFill>
                  <a:srgbClr val="000000"/>
                </a:solidFill>
                <a:effectLst/>
                <a:latin typeface="Georgia" panose="02040502050405020303" pitchFamily="18" charset="0"/>
              </a:rPr>
              <a:t> and </a:t>
            </a:r>
            <a:r>
              <a:rPr lang="de-DE" sz="1800" b="0" i="0" u="none" strike="noStrike" err="1">
                <a:solidFill>
                  <a:srgbClr val="000000"/>
                </a:solidFill>
                <a:effectLst/>
                <a:latin typeface="Georgia" panose="02040502050405020303" pitchFamily="18" charset="0"/>
              </a:rPr>
              <a:t>titles</a:t>
            </a:r>
            <a:r>
              <a:rPr lang="de-DE" sz="1800" b="0" i="0" u="none" strike="noStrike">
                <a:solidFill>
                  <a:srgbClr val="000000"/>
                </a:solidFill>
                <a:effectLst/>
                <a:latin typeface="Georgia" panose="02040502050405020303" pitchFamily="18" charset="0"/>
              </a:rPr>
              <a:t>. </a:t>
            </a:r>
          </a:p>
          <a:p>
            <a:pPr marL="285750" indent="-285750" algn="just" rtl="0">
              <a:spcBef>
                <a:spcPts val="0"/>
              </a:spcBef>
              <a:spcAft>
                <a:spcPts val="0"/>
              </a:spcAft>
              <a:buFontTx/>
              <a:buChar char="-"/>
            </a:pPr>
            <a:r>
              <a:rPr lang="de-DE" sz="1800" b="0" i="0" u="none" strike="noStrike">
                <a:solidFill>
                  <a:srgbClr val="000000"/>
                </a:solidFill>
                <a:effectLst/>
                <a:latin typeface="Georgia" panose="02040502050405020303" pitchFamily="18" charset="0"/>
              </a:rPr>
              <a:t>The </a:t>
            </a:r>
            <a:r>
              <a:rPr lang="de-DE" sz="1800" b="1" i="0" u="none" strike="noStrike" err="1">
                <a:solidFill>
                  <a:srgbClr val="000000"/>
                </a:solidFill>
                <a:effectLst/>
                <a:latin typeface="Georgia" panose="02040502050405020303" pitchFamily="18" charset="0"/>
              </a:rPr>
              <a:t>unofficial</a:t>
            </a:r>
            <a:r>
              <a:rPr lang="de-DE" sz="1800" b="0" i="0" u="none" strike="noStrike">
                <a:solidFill>
                  <a:srgbClr val="000000"/>
                </a:solidFill>
                <a:effectLst/>
                <a:latin typeface="Georgia" panose="02040502050405020303" pitchFamily="18" charset="0"/>
              </a:rPr>
              <a:t> </a:t>
            </a:r>
            <a:r>
              <a:rPr lang="de-DE" sz="1800" b="1" i="0" u="none" strike="noStrike" err="1">
                <a:solidFill>
                  <a:srgbClr val="000000"/>
                </a:solidFill>
                <a:effectLst/>
                <a:latin typeface="Georgia" panose="02040502050405020303" pitchFamily="18" charset="0"/>
              </a:rPr>
              <a:t>mantra</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that</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many</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media</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houses</a:t>
            </a:r>
            <a:r>
              <a:rPr lang="de-DE" sz="1800" b="0" i="0" u="none" strike="noStrike">
                <a:solidFill>
                  <a:srgbClr val="000000"/>
                </a:solidFill>
                <a:effectLst/>
                <a:latin typeface="Georgia" panose="02040502050405020303" pitchFamily="18" charset="0"/>
              </a:rPr>
              <a:t> still follow.</a:t>
            </a:r>
            <a:r>
              <a:rPr lang="de-DE" sz="1800" b="1" i="0" u="none" strike="noStrike">
                <a:solidFill>
                  <a:srgbClr val="000000"/>
                </a:solidFill>
                <a:effectLst/>
                <a:latin typeface="Georgia" panose="02040502050405020303" pitchFamily="18" charset="0"/>
              </a:rPr>
              <a:t> </a:t>
            </a:r>
          </a:p>
          <a:p>
            <a:pPr marL="285750" indent="-285750" algn="just" rtl="0">
              <a:spcBef>
                <a:spcPts val="0"/>
              </a:spcBef>
              <a:spcAft>
                <a:spcPts val="0"/>
              </a:spcAft>
              <a:buFontTx/>
              <a:buChar char="-"/>
            </a:pPr>
            <a:r>
              <a:rPr lang="de-DE" sz="1800" b="1" i="0" u="none" strike="noStrike">
                <a:solidFill>
                  <a:srgbClr val="000000"/>
                </a:solidFill>
                <a:effectLst/>
                <a:latin typeface="Georgia" panose="02040502050405020303" pitchFamily="18" charset="0"/>
              </a:rPr>
              <a:t>The </a:t>
            </a:r>
            <a:r>
              <a:rPr lang="de-DE" sz="1800" b="1" i="0" u="none" strike="noStrike" err="1">
                <a:solidFill>
                  <a:srgbClr val="000000"/>
                </a:solidFill>
                <a:effectLst/>
                <a:latin typeface="Georgia" panose="02040502050405020303" pitchFamily="18" charset="0"/>
              </a:rPr>
              <a:t>idea</a:t>
            </a:r>
            <a:r>
              <a:rPr lang="de-DE" sz="1800" b="1" i="0" u="none" strike="noStrike">
                <a:solidFill>
                  <a:srgbClr val="000000"/>
                </a:solidFill>
                <a:effectLst/>
                <a:latin typeface="Georgia" panose="02040502050405020303" pitchFamily="18" charset="0"/>
              </a:rPr>
              <a:t>: </a:t>
            </a:r>
            <a:r>
              <a:rPr lang="de-DE" sz="1800" b="1" i="0" u="none" strike="noStrike" err="1">
                <a:solidFill>
                  <a:srgbClr val="000000"/>
                </a:solidFill>
                <a:effectLst/>
                <a:latin typeface="Georgia" panose="02040502050405020303" pitchFamily="18" charset="0"/>
              </a:rPr>
              <a:t>appealing</a:t>
            </a:r>
            <a:r>
              <a:rPr lang="de-DE" sz="1800" b="1" i="0" u="none" strike="noStrike">
                <a:solidFill>
                  <a:srgbClr val="000000"/>
                </a:solidFill>
                <a:effectLst/>
                <a:latin typeface="Georgia" panose="02040502050405020303" pitchFamily="18" charset="0"/>
              </a:rPr>
              <a:t> </a:t>
            </a:r>
            <a:r>
              <a:rPr lang="de-DE" sz="1800" b="1" i="0" u="none" strike="noStrike" err="1">
                <a:solidFill>
                  <a:srgbClr val="000000"/>
                </a:solidFill>
                <a:effectLst/>
                <a:latin typeface="Georgia" panose="02040502050405020303" pitchFamily="18" charset="0"/>
              </a:rPr>
              <a:t>to</a:t>
            </a:r>
            <a:r>
              <a:rPr lang="de-DE" sz="1800" b="1" i="0" u="none" strike="noStrike">
                <a:solidFill>
                  <a:srgbClr val="000000"/>
                </a:solidFill>
                <a:effectLst/>
                <a:latin typeface="Georgia" panose="02040502050405020303" pitchFamily="18" charset="0"/>
              </a:rPr>
              <a:t> </a:t>
            </a:r>
            <a:r>
              <a:rPr lang="de-DE" sz="1800" b="1" i="0" u="none" strike="noStrike" err="1">
                <a:solidFill>
                  <a:srgbClr val="000000"/>
                </a:solidFill>
                <a:effectLst/>
                <a:latin typeface="Georgia" panose="02040502050405020303" pitchFamily="18" charset="0"/>
              </a:rPr>
              <a:t>basic</a:t>
            </a:r>
            <a:r>
              <a:rPr lang="de-DE" sz="1800" b="1" i="0" u="none" strike="noStrike">
                <a:solidFill>
                  <a:srgbClr val="000000"/>
                </a:solidFill>
                <a:effectLst/>
                <a:latin typeface="Georgia" panose="02040502050405020303" pitchFamily="18" charset="0"/>
              </a:rPr>
              <a:t> </a:t>
            </a:r>
            <a:r>
              <a:rPr lang="de-DE" sz="1800" b="1" i="0" u="none" strike="noStrike" err="1">
                <a:solidFill>
                  <a:srgbClr val="000000"/>
                </a:solidFill>
                <a:effectLst/>
                <a:latin typeface="Georgia" panose="02040502050405020303" pitchFamily="18" charset="0"/>
              </a:rPr>
              <a:t>instincts</a:t>
            </a:r>
            <a:r>
              <a:rPr lang="de-DE" sz="1800" b="1"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is</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much</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easier</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than</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appealing</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to</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the</a:t>
            </a:r>
            <a:r>
              <a:rPr lang="de-DE" sz="1800" b="0" i="0" u="none" strike="noStrike">
                <a:solidFill>
                  <a:srgbClr val="000000"/>
                </a:solidFill>
                <a:effectLst/>
                <a:latin typeface="Georgia" panose="02040502050405020303" pitchFamily="18" charset="0"/>
              </a:rPr>
              <a:t> mind. </a:t>
            </a:r>
          </a:p>
          <a:p>
            <a:pPr marL="285750" indent="-285750" algn="just" rtl="0">
              <a:spcBef>
                <a:spcPts val="0"/>
              </a:spcBef>
              <a:spcAft>
                <a:spcPts val="0"/>
              </a:spcAft>
              <a:buFontTx/>
              <a:buChar char="-"/>
            </a:pPr>
            <a:r>
              <a:rPr lang="de-DE" sz="1800" b="0" i="0" u="none" strike="noStrike" err="1">
                <a:solidFill>
                  <a:srgbClr val="000000"/>
                </a:solidFill>
                <a:effectLst/>
                <a:latin typeface="Georgia" panose="02040502050405020303" pitchFamily="18" charset="0"/>
              </a:rPr>
              <a:t>Sensational</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conflict</a:t>
            </a:r>
            <a:r>
              <a:rPr lang="de-DE" sz="1800" b="0" i="0" u="none" strike="noStrike">
                <a:solidFill>
                  <a:srgbClr val="000000"/>
                </a:solidFill>
                <a:effectLst/>
                <a:latin typeface="Georgia" panose="02040502050405020303" pitchFamily="18" charset="0"/>
              </a:rPr>
              <a:t>-laden, </a:t>
            </a:r>
            <a:r>
              <a:rPr lang="de-DE" sz="1800" b="0" i="0" u="none" strike="noStrike" err="1">
                <a:solidFill>
                  <a:srgbClr val="000000"/>
                </a:solidFill>
                <a:effectLst/>
                <a:latin typeface="Georgia" panose="02040502050405020303" pitchFamily="18" charset="0"/>
              </a:rPr>
              <a:t>outrage-inducing</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stories</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are</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better</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for</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ratings</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than</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news</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that</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is</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nuanced</a:t>
            </a:r>
            <a:r>
              <a:rPr lang="de-DE" sz="1800" b="0" i="0" u="none" strike="noStrike">
                <a:solidFill>
                  <a:srgbClr val="000000"/>
                </a:solidFill>
                <a:effectLst/>
                <a:latin typeface="Georgia" panose="02040502050405020303" pitchFamily="18" charset="0"/>
              </a:rPr>
              <a:t> and </a:t>
            </a:r>
            <a:r>
              <a:rPr lang="de-DE" sz="1800" b="0" i="0" u="none" strike="noStrike" err="1">
                <a:solidFill>
                  <a:srgbClr val="000000"/>
                </a:solidFill>
                <a:effectLst/>
                <a:latin typeface="Georgia" panose="02040502050405020303" pitchFamily="18" charset="0"/>
              </a:rPr>
              <a:t>thoughtful</a:t>
            </a:r>
            <a:r>
              <a:rPr lang="de-DE" sz="1800" b="0" i="0" u="none" strike="noStrike">
                <a:solidFill>
                  <a:srgbClr val="000000"/>
                </a:solidFill>
                <a:effectLst/>
                <a:latin typeface="Georgia" panose="02040502050405020303" pitchFamily="18" charset="0"/>
              </a:rPr>
              <a:t>. This </a:t>
            </a:r>
            <a:r>
              <a:rPr lang="de-DE" sz="1800" b="0" i="0" u="none" strike="noStrike" err="1">
                <a:solidFill>
                  <a:srgbClr val="000000"/>
                </a:solidFill>
                <a:effectLst/>
                <a:latin typeface="Georgia" panose="02040502050405020303" pitchFamily="18" charset="0"/>
              </a:rPr>
              <a:t>reasoning</a:t>
            </a:r>
            <a:r>
              <a:rPr lang="de-DE" sz="1800" b="0" i="0" u="none" strike="noStrike">
                <a:solidFill>
                  <a:srgbClr val="000000"/>
                </a:solidFill>
                <a:effectLst/>
                <a:latin typeface="Georgia" panose="02040502050405020303" pitchFamily="18" charset="0"/>
              </a:rPr>
              <a:t>, and </a:t>
            </a:r>
            <a:r>
              <a:rPr lang="de-DE" sz="1800" b="0" i="0" u="none" strike="noStrike" err="1">
                <a:solidFill>
                  <a:srgbClr val="000000"/>
                </a:solidFill>
                <a:effectLst/>
                <a:latin typeface="Georgia" panose="02040502050405020303" pitchFamily="18" charset="0"/>
              </a:rPr>
              <a:t>some</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would</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say</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race</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to</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the</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bottom</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has</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gained</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even</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more</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influence</a:t>
            </a:r>
            <a:r>
              <a:rPr lang="de-DE" sz="1800" b="0" i="0" u="none" strike="noStrike">
                <a:solidFill>
                  <a:srgbClr val="000000"/>
                </a:solidFill>
                <a:effectLst/>
                <a:latin typeface="Georgia" panose="02040502050405020303" pitchFamily="18" charset="0"/>
              </a:rPr>
              <a:t> in a </a:t>
            </a:r>
            <a:r>
              <a:rPr lang="de-DE" sz="1800" b="0" i="0" u="none" strike="noStrike" err="1">
                <a:solidFill>
                  <a:srgbClr val="000000"/>
                </a:solidFill>
                <a:effectLst/>
                <a:latin typeface="Georgia" panose="02040502050405020303" pitchFamily="18" charset="0"/>
              </a:rPr>
              <a:t>world</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of</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increased</a:t>
            </a:r>
            <a:r>
              <a:rPr lang="de-DE" sz="1800" b="0" i="0" u="none" strike="noStrike">
                <a:solidFill>
                  <a:srgbClr val="000000"/>
                </a:solidFill>
                <a:effectLst/>
                <a:latin typeface="Georgia" panose="02040502050405020303" pitchFamily="18" charset="0"/>
              </a:rPr>
              <a:t> (digital) </a:t>
            </a:r>
            <a:r>
              <a:rPr lang="de-DE" sz="1800" b="0" i="0" u="none" strike="noStrike" err="1">
                <a:solidFill>
                  <a:srgbClr val="000000"/>
                </a:solidFill>
                <a:effectLst/>
                <a:latin typeface="Georgia" panose="02040502050405020303" pitchFamily="18" charset="0"/>
              </a:rPr>
              <a:t>media</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competition</a:t>
            </a:r>
            <a:r>
              <a:rPr lang="de-DE" sz="1800" b="0" i="0" u="none" strike="noStrike">
                <a:solidFill>
                  <a:srgbClr val="000000"/>
                </a:solidFill>
                <a:effectLst/>
                <a:latin typeface="Georgia" panose="02040502050405020303" pitchFamily="18" charset="0"/>
              </a:rPr>
              <a:t> and </a:t>
            </a:r>
            <a:r>
              <a:rPr lang="de-DE" sz="1800" b="0" i="0" u="none" strike="noStrike" err="1">
                <a:solidFill>
                  <a:srgbClr val="000000"/>
                </a:solidFill>
                <a:effectLst/>
                <a:latin typeface="Georgia" panose="02040502050405020303" pitchFamily="18" charset="0"/>
              </a:rPr>
              <a:t>with</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the</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advent</a:t>
            </a:r>
            <a:r>
              <a:rPr lang="de-DE" sz="1800" b="0" i="0" u="none" strike="noStrike">
                <a:solidFill>
                  <a:srgbClr val="000000"/>
                </a:solidFill>
                <a:effectLst/>
                <a:latin typeface="Georgia" panose="02040502050405020303" pitchFamily="18" charset="0"/>
              </a:rPr>
              <a:t> </a:t>
            </a:r>
            <a:r>
              <a:rPr lang="de-DE" sz="1800" b="0" i="0" u="none" strike="noStrike" err="1">
                <a:solidFill>
                  <a:srgbClr val="000000"/>
                </a:solidFill>
                <a:effectLst/>
                <a:latin typeface="Georgia" panose="02040502050405020303" pitchFamily="18" charset="0"/>
              </a:rPr>
              <a:t>of</a:t>
            </a:r>
            <a:r>
              <a:rPr lang="de-DE" sz="1800" b="0" i="0" u="none" strike="noStrike">
                <a:solidFill>
                  <a:srgbClr val="000000"/>
                </a:solidFill>
                <a:effectLst/>
                <a:latin typeface="Georgia" panose="02040502050405020303" pitchFamily="18" charset="0"/>
              </a:rPr>
              <a:t> social </a:t>
            </a:r>
            <a:r>
              <a:rPr lang="de-DE" sz="1800" b="0" i="0" u="none" strike="noStrike" err="1">
                <a:solidFill>
                  <a:srgbClr val="000000"/>
                </a:solidFill>
                <a:effectLst/>
                <a:latin typeface="Georgia" panose="02040502050405020303" pitchFamily="18" charset="0"/>
              </a:rPr>
              <a:t>media</a:t>
            </a:r>
            <a:r>
              <a:rPr lang="de-DE" sz="1800" b="0" i="0" u="none" strike="noStrike">
                <a:solidFill>
                  <a:srgbClr val="000000"/>
                </a:solidFill>
                <a:effectLst/>
                <a:latin typeface="Georgia" panose="02040502050405020303" pitchFamily="18" charset="0"/>
              </a:rPr>
              <a:t>.</a:t>
            </a:r>
            <a:endParaRPr lang="de-DE" b="0">
              <a:effectLst/>
            </a:endParaRPr>
          </a:p>
          <a:p>
            <a:br>
              <a:rPr lang="de-DE"/>
            </a:br>
            <a:endParaRPr lang="de-DE"/>
          </a:p>
        </p:txBody>
      </p:sp>
      <p:sp>
        <p:nvSpPr>
          <p:cNvPr id="4" name="Foliennummernplatzhalter 3"/>
          <p:cNvSpPr>
            <a:spLocks noGrp="1"/>
          </p:cNvSpPr>
          <p:nvPr>
            <p:ph type="sldNum" sz="quarter" idx="5"/>
          </p:nvPr>
        </p:nvSpPr>
        <p:spPr/>
        <p:txBody>
          <a:bodyPr/>
          <a:lstStyle/>
          <a:p>
            <a:fld id="{D2CE4770-25AD-3B47-845E-BF1A37AE5567}" type="slidenum">
              <a:rPr lang="de-DE" smtClean="0"/>
              <a:t>7</a:t>
            </a:fld>
            <a:endParaRPr lang="de-DE"/>
          </a:p>
        </p:txBody>
      </p:sp>
    </p:spTree>
    <p:extLst>
      <p:ext uri="{BB962C8B-B14F-4D97-AF65-F5344CB8AC3E}">
        <p14:creationId xmlns:p14="http://schemas.microsoft.com/office/powerpoint/2010/main" val="315416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 </a:t>
            </a:r>
            <a:r>
              <a:rPr lang="de-DE" err="1"/>
              <a:t>picture</a:t>
            </a:r>
            <a:r>
              <a:rPr lang="de-DE"/>
              <a:t> </a:t>
            </a:r>
            <a:r>
              <a:rPr lang="de-DE" err="1"/>
              <a:t>of</a:t>
            </a:r>
            <a:r>
              <a:rPr lang="de-DE"/>
              <a:t> a </a:t>
            </a:r>
            <a:r>
              <a:rPr lang="de-DE" err="1"/>
              <a:t>brain</a:t>
            </a:r>
            <a:r>
              <a:rPr lang="de-DE"/>
              <a:t> </a:t>
            </a:r>
            <a:r>
              <a:rPr lang="de-DE" err="1"/>
              <a:t>could</a:t>
            </a:r>
            <a:r>
              <a:rPr lang="de-DE"/>
              <a:t> </a:t>
            </a:r>
            <a:r>
              <a:rPr lang="de-DE" err="1"/>
              <a:t>illustrate</a:t>
            </a:r>
            <a:r>
              <a:rPr lang="de-DE"/>
              <a:t> </a:t>
            </a:r>
            <a:r>
              <a:rPr lang="de-DE" err="1"/>
              <a:t>this</a:t>
            </a:r>
            <a:r>
              <a:rPr lang="de-DE"/>
              <a:t> </a:t>
            </a:r>
            <a:r>
              <a:rPr lang="de-DE" err="1"/>
              <a:t>slide</a:t>
            </a:r>
            <a:r>
              <a:rPr lang="de-DE"/>
              <a:t>. </a:t>
            </a:r>
          </a:p>
        </p:txBody>
      </p:sp>
      <p:sp>
        <p:nvSpPr>
          <p:cNvPr id="4" name="Foliennummernplatzhalter 3"/>
          <p:cNvSpPr>
            <a:spLocks noGrp="1"/>
          </p:cNvSpPr>
          <p:nvPr>
            <p:ph type="sldNum" sz="quarter" idx="5"/>
          </p:nvPr>
        </p:nvSpPr>
        <p:spPr/>
        <p:txBody>
          <a:bodyPr/>
          <a:lstStyle/>
          <a:p>
            <a:fld id="{D2CE4770-25AD-3B47-845E-BF1A37AE5567}" type="slidenum">
              <a:rPr lang="de-DE" smtClean="0"/>
              <a:t>9</a:t>
            </a:fld>
            <a:endParaRPr lang="de-DE"/>
          </a:p>
        </p:txBody>
      </p:sp>
    </p:spTree>
    <p:extLst>
      <p:ext uri="{BB962C8B-B14F-4D97-AF65-F5344CB8AC3E}">
        <p14:creationId xmlns:p14="http://schemas.microsoft.com/office/powerpoint/2010/main" val="204012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 picture of a brain could illustrate this slide.</a:t>
            </a:r>
          </a:p>
        </p:txBody>
      </p:sp>
      <p:sp>
        <p:nvSpPr>
          <p:cNvPr id="4" name="Foliennummernplatzhalter 3"/>
          <p:cNvSpPr>
            <a:spLocks noGrp="1"/>
          </p:cNvSpPr>
          <p:nvPr>
            <p:ph type="sldNum" sz="quarter" idx="5"/>
          </p:nvPr>
        </p:nvSpPr>
        <p:spPr/>
        <p:txBody>
          <a:bodyPr/>
          <a:lstStyle/>
          <a:p>
            <a:fld id="{D2CE4770-25AD-3B47-845E-BF1A37AE5567}" type="slidenum">
              <a:rPr lang="de-DE" smtClean="0"/>
              <a:t>10</a:t>
            </a:fld>
            <a:endParaRPr lang="de-DE"/>
          </a:p>
        </p:txBody>
      </p:sp>
    </p:spTree>
    <p:extLst>
      <p:ext uri="{BB962C8B-B14F-4D97-AF65-F5344CB8AC3E}">
        <p14:creationId xmlns:p14="http://schemas.microsoft.com/office/powerpoint/2010/main" val="229587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latin typeface="Arial" panose="020B0604020202020204" pitchFamily="34" charset="0"/>
                <a:cs typeface="Arial" panose="020B0604020202020204" pitchFamily="34" charset="0"/>
              </a:rPr>
              <a:t>Invite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trainees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look</a:t>
            </a:r>
            <a:r>
              <a:rPr lang="de-DE" dirty="0">
                <a:latin typeface="Arial" panose="020B0604020202020204" pitchFamily="34" charset="0"/>
                <a:cs typeface="Arial" panose="020B0604020202020204" pitchFamily="34" charset="0"/>
              </a:rPr>
              <a:t>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terms</a:t>
            </a:r>
            <a:r>
              <a:rPr lang="de-DE" dirty="0">
                <a:latin typeface="Arial" panose="020B0604020202020204" pitchFamily="34" charset="0"/>
                <a:cs typeface="Arial" panose="020B0604020202020204" pitchFamily="34" charset="0"/>
              </a:rPr>
              <a:t> in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colored</a:t>
            </a:r>
            <a:r>
              <a:rPr lang="de-DE" dirty="0">
                <a:latin typeface="Arial" panose="020B0604020202020204" pitchFamily="34" charset="0"/>
                <a:cs typeface="Arial" panose="020B0604020202020204" pitchFamily="34" charset="0"/>
              </a:rPr>
              <a:t> frame. </a:t>
            </a:r>
            <a:r>
              <a:rPr lang="de-DE" dirty="0" err="1">
                <a:latin typeface="Arial" panose="020B0604020202020204" pitchFamily="34" charset="0"/>
                <a:cs typeface="Arial" panose="020B0604020202020204" pitchFamily="34" charset="0"/>
              </a:rPr>
              <a:t>Our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attention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automatically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goes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first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words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cancer</a:t>
            </a:r>
            <a:r>
              <a:rPr lang="de-DE" dirty="0">
                <a:latin typeface="Arial" panose="020B0604020202020204" pitchFamily="34" charset="0"/>
                <a:cs typeface="Arial" panose="020B0604020202020204" pitchFamily="34" charset="0"/>
              </a:rPr>
              <a:t> / bomb / war </a:t>
            </a:r>
          </a:p>
        </p:txBody>
      </p:sp>
      <p:sp>
        <p:nvSpPr>
          <p:cNvPr id="4" name="Foliennummernplatzhalter 3"/>
          <p:cNvSpPr>
            <a:spLocks noGrp="1"/>
          </p:cNvSpPr>
          <p:nvPr>
            <p:ph type="sldNum" sz="quarter" idx="5"/>
          </p:nvPr>
        </p:nvSpPr>
        <p:spPr/>
        <p:txBody>
          <a:bodyPr/>
          <a:lstStyle/>
          <a:p>
            <a:fld id="{D2CE4770-25AD-3B47-845E-BF1A37AE5567}" type="slidenum">
              <a:rPr lang="de-DE" smtClean="0"/>
              <a:t>11</a:t>
            </a:fld>
            <a:endParaRPr lang="de-DE"/>
          </a:p>
        </p:txBody>
      </p:sp>
    </p:spTree>
    <p:extLst>
      <p:ext uri="{BB962C8B-B14F-4D97-AF65-F5344CB8AC3E}">
        <p14:creationId xmlns:p14="http://schemas.microsoft.com/office/powerpoint/2010/main" val="1700038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Our ancestors were hunters. They needed this negativity bias to survive when they faced dangerous animals.  </a:t>
            </a:r>
          </a:p>
        </p:txBody>
      </p:sp>
      <p:sp>
        <p:nvSpPr>
          <p:cNvPr id="4" name="Foliennummernplatzhalter 3"/>
          <p:cNvSpPr>
            <a:spLocks noGrp="1"/>
          </p:cNvSpPr>
          <p:nvPr>
            <p:ph type="sldNum" sz="quarter" idx="5"/>
          </p:nvPr>
        </p:nvSpPr>
        <p:spPr/>
        <p:txBody>
          <a:bodyPr/>
          <a:lstStyle/>
          <a:p>
            <a:fld id="{D2CE4770-25AD-3B47-845E-BF1A37AE5567}" type="slidenum">
              <a:rPr lang="de-DE" smtClean="0"/>
              <a:t>12</a:t>
            </a:fld>
            <a:endParaRPr lang="de-DE"/>
          </a:p>
        </p:txBody>
      </p:sp>
    </p:spTree>
    <p:extLst>
      <p:ext uri="{BB962C8B-B14F-4D97-AF65-F5344CB8AC3E}">
        <p14:creationId xmlns:p14="http://schemas.microsoft.com/office/powerpoint/2010/main" val="82907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latin typeface="Arial" panose="020B0604020202020204" pitchFamily="34" charset="0"/>
                <a:cs typeface="Arial" panose="020B0604020202020204" pitchFamily="34" charset="0"/>
              </a:rPr>
              <a:t>You</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could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search</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examples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where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media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publications</a:t>
            </a:r>
            <a:r>
              <a:rPr lang="de-DE" dirty="0">
                <a:latin typeface="Arial" panose="020B0604020202020204" pitchFamily="34" charset="0"/>
                <a:cs typeface="Arial" panose="020B0604020202020204" pitchFamily="34" charset="0"/>
              </a:rPr>
              <a:t> frame a </a:t>
            </a:r>
            <a:r>
              <a:rPr lang="de-DE" dirty="0" err="1">
                <a:latin typeface="Arial" panose="020B0604020202020204" pitchFamily="34" charset="0"/>
                <a:cs typeface="Arial" panose="020B0604020202020204" pitchFamily="34" charset="0"/>
              </a:rPr>
              <a:t>news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differently</a:t>
            </a:r>
            <a:r>
              <a:rPr lang="de-DE" dirty="0">
                <a:latin typeface="Arial" panose="020B0604020202020204" pitchFamily="34" charset="0"/>
                <a:cs typeface="Arial" panose="020B0604020202020204" pitchFamily="34" charset="0"/>
              </a:rPr>
              <a:t>. </a:t>
            </a:r>
          </a:p>
          <a:p>
            <a:endParaRPr lang="de-DE" dirty="0">
              <a:latin typeface="Arial" panose="020B0604020202020204" pitchFamily="34" charset="0"/>
              <a:cs typeface="Arial" panose="020B0604020202020204" pitchFamily="34" charset="0"/>
            </a:endParaRPr>
          </a:p>
          <a:p>
            <a:r>
              <a:rPr lang="de-DE" dirty="0" err="1"/>
              <a:t>For</a:t>
            </a:r>
            <a:r>
              <a:rPr lang="de-DE" dirty="0"/>
              <a:t> </a:t>
            </a:r>
            <a:r>
              <a:rPr lang="de-DE" dirty="0" err="1"/>
              <a:t>instance</a:t>
            </a:r>
            <a:r>
              <a:rPr lang="de-DE" dirty="0"/>
              <a:t>: UN </a:t>
            </a:r>
            <a:r>
              <a:rPr lang="de-DE" dirty="0" err="1"/>
              <a:t>statistics</a:t>
            </a:r>
            <a:r>
              <a:rPr lang="de-DE" dirty="0"/>
              <a:t> on </a:t>
            </a:r>
            <a:r>
              <a:rPr lang="de-DE" dirty="0" err="1"/>
              <a:t>child</a:t>
            </a:r>
            <a:r>
              <a:rPr lang="de-DE" dirty="0"/>
              <a:t> </a:t>
            </a:r>
            <a:r>
              <a:rPr lang="de-DE" dirty="0" err="1"/>
              <a:t>mortalitiy</a:t>
            </a:r>
            <a:r>
              <a:rPr lang="de-DE" dirty="0"/>
              <a:t>. </a:t>
            </a:r>
            <a:r>
              <a:rPr lang="de-DE" dirty="0" err="1"/>
              <a:t>You</a:t>
            </a:r>
            <a:r>
              <a:rPr lang="de-DE" dirty="0"/>
              <a:t> </a:t>
            </a:r>
            <a:r>
              <a:rPr lang="de-DE" dirty="0" err="1"/>
              <a:t>can</a:t>
            </a:r>
            <a:r>
              <a:rPr lang="de-DE" dirty="0"/>
              <a:t> </a:t>
            </a:r>
            <a:r>
              <a:rPr lang="de-DE" dirty="0" err="1"/>
              <a:t>emphazise</a:t>
            </a:r>
            <a:r>
              <a:rPr lang="de-DE" dirty="0"/>
              <a:t> on </a:t>
            </a:r>
            <a:r>
              <a:rPr lang="de-DE" dirty="0" err="1"/>
              <a:t>the</a:t>
            </a:r>
            <a:r>
              <a:rPr lang="de-DE" dirty="0"/>
              <a:t> high </a:t>
            </a:r>
            <a:r>
              <a:rPr lang="de-DE" dirty="0" err="1"/>
              <a:t>mortality</a:t>
            </a:r>
            <a:r>
              <a:rPr lang="de-DE" dirty="0"/>
              <a:t> in </a:t>
            </a:r>
            <a:r>
              <a:rPr lang="de-DE" dirty="0" err="1"/>
              <a:t>your</a:t>
            </a:r>
            <a:r>
              <a:rPr lang="de-DE" dirty="0"/>
              <a:t> </a:t>
            </a:r>
            <a:r>
              <a:rPr lang="de-DE" dirty="0" err="1"/>
              <a:t>headline</a:t>
            </a:r>
            <a:r>
              <a:rPr lang="de-DE" dirty="0"/>
              <a:t> but </a:t>
            </a:r>
            <a:r>
              <a:rPr lang="de-DE" dirty="0" err="1"/>
              <a:t>you</a:t>
            </a:r>
            <a:r>
              <a:rPr lang="de-DE" dirty="0"/>
              <a:t> </a:t>
            </a:r>
            <a:r>
              <a:rPr lang="de-DE" dirty="0" err="1"/>
              <a:t>can</a:t>
            </a:r>
            <a:r>
              <a:rPr lang="de-DE" dirty="0"/>
              <a:t> also </a:t>
            </a:r>
            <a:r>
              <a:rPr lang="de-DE" dirty="0" err="1"/>
              <a:t>emphazise</a:t>
            </a:r>
            <a:r>
              <a:rPr lang="de-DE" dirty="0"/>
              <a:t> on </a:t>
            </a:r>
            <a:r>
              <a:rPr lang="de-DE" dirty="0" err="1"/>
              <a:t>the</a:t>
            </a:r>
            <a:r>
              <a:rPr lang="de-DE" dirty="0"/>
              <a:t> </a:t>
            </a:r>
            <a:r>
              <a:rPr lang="de-DE" dirty="0" err="1"/>
              <a:t>progress</a:t>
            </a:r>
            <a:r>
              <a:rPr lang="de-DE" dirty="0"/>
              <a:t> </a:t>
            </a:r>
            <a:r>
              <a:rPr lang="de-DE" dirty="0" err="1"/>
              <a:t>that</a:t>
            </a:r>
            <a:r>
              <a:rPr lang="de-DE" dirty="0"/>
              <a:t> </a:t>
            </a:r>
            <a:r>
              <a:rPr lang="de-DE" dirty="0" err="1"/>
              <a:t>has</a:t>
            </a:r>
            <a:r>
              <a:rPr lang="de-DE" dirty="0"/>
              <a:t> </a:t>
            </a:r>
            <a:r>
              <a:rPr lang="de-DE" dirty="0" err="1"/>
              <a:t>been</a:t>
            </a:r>
            <a:r>
              <a:rPr lang="de-DE" dirty="0"/>
              <a:t> </a:t>
            </a:r>
            <a:r>
              <a:rPr lang="de-DE" dirty="0" err="1"/>
              <a:t>made</a:t>
            </a:r>
            <a:r>
              <a:rPr lang="de-DE" dirty="0"/>
              <a:t> </a:t>
            </a:r>
            <a:r>
              <a:rPr lang="de-DE" dirty="0" err="1"/>
              <a:t>over</a:t>
            </a:r>
            <a:r>
              <a:rPr lang="de-DE" dirty="0"/>
              <a:t> </a:t>
            </a:r>
            <a:r>
              <a:rPr lang="de-DE" dirty="0" err="1"/>
              <a:t>the</a:t>
            </a:r>
            <a:r>
              <a:rPr lang="de-DE" dirty="0"/>
              <a:t> last </a:t>
            </a:r>
            <a:r>
              <a:rPr lang="de-DE" dirty="0" err="1"/>
              <a:t>years</a:t>
            </a:r>
            <a:r>
              <a:rPr lang="de-DE" dirty="0"/>
              <a:t>. Yes, </a:t>
            </a:r>
            <a:r>
              <a:rPr lang="de-DE" dirty="0" err="1"/>
              <a:t>the</a:t>
            </a:r>
            <a:r>
              <a:rPr lang="de-DE" dirty="0"/>
              <a:t> </a:t>
            </a:r>
            <a:r>
              <a:rPr lang="de-DE" dirty="0" err="1"/>
              <a:t>situation</a:t>
            </a:r>
            <a:r>
              <a:rPr lang="de-DE" dirty="0"/>
              <a:t> </a:t>
            </a:r>
            <a:r>
              <a:rPr lang="de-DE" dirty="0" err="1"/>
              <a:t>is</a:t>
            </a:r>
            <a:r>
              <a:rPr lang="de-DE" dirty="0"/>
              <a:t> still </a:t>
            </a:r>
            <a:r>
              <a:rPr lang="de-DE" dirty="0" err="1"/>
              <a:t>bad</a:t>
            </a:r>
            <a:r>
              <a:rPr lang="de-DE" dirty="0"/>
              <a:t>, but </a:t>
            </a:r>
            <a:r>
              <a:rPr lang="de-DE" dirty="0" err="1"/>
              <a:t>it</a:t>
            </a:r>
            <a:r>
              <a:rPr lang="de-DE" dirty="0"/>
              <a:t> </a:t>
            </a:r>
            <a:r>
              <a:rPr lang="de-DE" dirty="0" err="1"/>
              <a:t>has</a:t>
            </a:r>
            <a:r>
              <a:rPr lang="de-DE" dirty="0"/>
              <a:t> </a:t>
            </a:r>
            <a:r>
              <a:rPr lang="de-DE" dirty="0" err="1"/>
              <a:t>improved</a:t>
            </a:r>
            <a:r>
              <a:rPr lang="de-DE" dirty="0"/>
              <a:t>...</a:t>
            </a:r>
            <a:endParaRPr lang="de-DE" dirty="0">
              <a:cs typeface="Calibri"/>
            </a:endParaRPr>
          </a:p>
        </p:txBody>
      </p:sp>
      <p:sp>
        <p:nvSpPr>
          <p:cNvPr id="4" name="Foliennummernplatzhalter 3"/>
          <p:cNvSpPr>
            <a:spLocks noGrp="1"/>
          </p:cNvSpPr>
          <p:nvPr>
            <p:ph type="sldNum" sz="quarter" idx="5"/>
          </p:nvPr>
        </p:nvSpPr>
        <p:spPr/>
        <p:txBody>
          <a:bodyPr/>
          <a:lstStyle/>
          <a:p>
            <a:fld id="{D2CE4770-25AD-3B47-845E-BF1A37AE5567}" type="slidenum">
              <a:rPr lang="de-DE" smtClean="0"/>
              <a:t>13</a:t>
            </a:fld>
            <a:endParaRPr lang="de-DE"/>
          </a:p>
        </p:txBody>
      </p:sp>
    </p:spTree>
    <p:extLst>
      <p:ext uri="{BB962C8B-B14F-4D97-AF65-F5344CB8AC3E}">
        <p14:creationId xmlns:p14="http://schemas.microsoft.com/office/powerpoint/2010/main" val="1370671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Availability bias: </a:t>
            </a:r>
          </a:p>
          <a:p>
            <a:r>
              <a:rPr lang="en-US" dirty="0">
                <a:latin typeface="Arial" panose="020B0604020202020204" pitchFamily="34" charset="0"/>
                <a:cs typeface="Arial" panose="020B0604020202020204" pitchFamily="34" charset="0"/>
              </a:rPr>
              <a:t>The stories, memories, and examples that are easily available to you guide the decisions you make, the stories you tell, and how you position yourself in the world. </a:t>
            </a:r>
          </a:p>
          <a:p>
            <a:r>
              <a:rPr lang="en-US" dirty="0">
                <a:latin typeface="Arial" panose="020B0604020202020204" pitchFamily="34" charset="0"/>
                <a:cs typeface="Arial" panose="020B0604020202020204" pitchFamily="34" charset="0"/>
              </a:rPr>
              <a:t>Example: Excessive coverage on the news or social media about plane crashes uses vivid images and stories to elicit an emotional response. That’s why many people develop a fear of flying - they remember those images the next time they fly.</a:t>
            </a:r>
          </a:p>
          <a:p>
            <a:r>
              <a:rPr lang="en-US" dirty="0">
                <a:latin typeface="Arial" panose="020B0604020202020204" pitchFamily="34" charset="0"/>
                <a:cs typeface="Arial" panose="020B0604020202020204" pitchFamily="34" charset="0"/>
              </a:rPr>
              <a:t>Yet, this fear is entirely in opposition to the statistical danger of flying. </a:t>
            </a:r>
          </a:p>
          <a:p>
            <a:r>
              <a:rPr lang="en-US" b="1" dirty="0">
                <a:latin typeface="Arial" panose="020B0604020202020204" pitchFamily="34" charset="0"/>
                <a:cs typeface="Arial" panose="020B0604020202020204" pitchFamily="34" charset="0"/>
              </a:rPr>
              <a:t>Confirmation bias: </a:t>
            </a:r>
          </a:p>
          <a:p>
            <a:r>
              <a:rPr lang="en-US" dirty="0">
                <a:latin typeface="Arial" panose="020B0604020202020204" pitchFamily="34" charset="0"/>
                <a:cs typeface="Arial" panose="020B0604020202020204" pitchFamily="34" charset="0"/>
              </a:rPr>
              <a:t>A popular example: </a:t>
            </a:r>
            <a:r>
              <a:rPr lang="en-US" b="1" dirty="0">
                <a:latin typeface="Arial" panose="020B0604020202020204" pitchFamily="34" charset="0"/>
                <a:cs typeface="Arial" panose="020B0604020202020204" pitchFamily="34" charset="0"/>
              </a:rPr>
              <a:t>Imagine that a person believes left-handed people are more creative than right-handed people</a:t>
            </a:r>
            <a:r>
              <a:rPr lang="en-US" dirty="0">
                <a:latin typeface="Arial" panose="020B0604020202020204" pitchFamily="34" charset="0"/>
                <a:cs typeface="Arial" panose="020B0604020202020204" pitchFamily="34" charset="0"/>
              </a:rPr>
              <a:t>. Whenever this person encounters a person that is both left-handed and creative, they place greater importance on this "evidence" that supports what they already believe.</a:t>
            </a:r>
          </a:p>
          <a:p>
            <a:r>
              <a:rPr lang="en-US" b="1" dirty="0">
                <a:latin typeface="Arial" panose="020B0604020202020204" pitchFamily="34" charset="0"/>
                <a:cs typeface="Arial" panose="020B0604020202020204" pitchFamily="34" charset="0"/>
              </a:rPr>
              <a:t>Anecdotal evidence: </a:t>
            </a:r>
          </a:p>
          <a:p>
            <a:r>
              <a:rPr lang="en-US" dirty="0">
                <a:latin typeface="Arial" panose="020B0604020202020204" pitchFamily="34" charset="0"/>
                <a:cs typeface="Arial" panose="020B0604020202020204" pitchFamily="34" charset="0"/>
              </a:rPr>
              <a:t>Example: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person who continues to smoke cigarettes, despite overwhelming and compelling scientific evidence that it is bad for your health, on the basis that “my grandpa smoked every day of his life and he lived to be 92 years old.</a:t>
            </a:r>
            <a:endParaRPr lang="en-US"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D2CE4770-25AD-3B47-845E-BF1A37AE5567}" type="slidenum">
              <a:rPr lang="de-DE" smtClean="0"/>
              <a:t>14</a:t>
            </a:fld>
            <a:endParaRPr lang="de-DE"/>
          </a:p>
        </p:txBody>
      </p:sp>
    </p:spTree>
    <p:extLst>
      <p:ext uri="{BB962C8B-B14F-4D97-AF65-F5344CB8AC3E}">
        <p14:creationId xmlns:p14="http://schemas.microsoft.com/office/powerpoint/2010/main" val="2034459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latin typeface="Arial" panose="020B0604020202020204" pitchFamily="34" charset="0"/>
                <a:cs typeface="Arial" panose="020B0604020202020204" pitchFamily="34" charset="0"/>
              </a:rPr>
              <a:t>There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analogies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b="1" dirty="0">
                <a:latin typeface="Arial" panose="020B0604020202020204" pitchFamily="34" charset="0"/>
                <a:cs typeface="Arial" panose="020B0604020202020204" pitchFamily="34" charset="0"/>
              </a:rPr>
              <a:t>fast </a:t>
            </a:r>
            <a:r>
              <a:rPr lang="de-DE" b="1" dirty="0" err="1">
                <a:latin typeface="Arial" panose="020B0604020202020204" pitchFamily="34" charset="0"/>
                <a:cs typeface="Arial" panose="020B0604020202020204" pitchFamily="34" charset="0"/>
              </a:rPr>
              <a:t>food</a:t>
            </a:r>
            <a:r>
              <a:rPr lang="de-DE" b="1"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consumption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maybe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interesting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illustration</a:t>
            </a:r>
            <a:r>
              <a:rPr lang="de-DE" dirty="0">
                <a:latin typeface="Arial" panose="020B0604020202020204" pitchFamily="34" charset="0"/>
                <a:cs typeface="Arial" panose="020B0604020202020204" pitchFamily="34" charset="0"/>
              </a:rPr>
              <a:t>. </a:t>
            </a:r>
          </a:p>
        </p:txBody>
      </p:sp>
      <p:sp>
        <p:nvSpPr>
          <p:cNvPr id="4" name="Foliennummernplatzhalter 3"/>
          <p:cNvSpPr>
            <a:spLocks noGrp="1"/>
          </p:cNvSpPr>
          <p:nvPr>
            <p:ph type="sldNum" sz="quarter" idx="5"/>
          </p:nvPr>
        </p:nvSpPr>
        <p:spPr/>
        <p:txBody>
          <a:bodyPr/>
          <a:lstStyle/>
          <a:p>
            <a:fld id="{D2CE4770-25AD-3B47-845E-BF1A37AE5567}" type="slidenum">
              <a:rPr lang="de-DE" smtClean="0"/>
              <a:t>18</a:t>
            </a:fld>
            <a:endParaRPr lang="de-DE"/>
          </a:p>
        </p:txBody>
      </p:sp>
    </p:spTree>
    <p:extLst>
      <p:ext uri="{BB962C8B-B14F-4D97-AF65-F5344CB8AC3E}">
        <p14:creationId xmlns:p14="http://schemas.microsoft.com/office/powerpoint/2010/main" val="3328630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op) with picture ">
    <p:spTree>
      <p:nvGrpSpPr>
        <p:cNvPr id="1" name=""/>
        <p:cNvGrpSpPr/>
        <p:nvPr/>
      </p:nvGrpSpPr>
      <p:grpSpPr>
        <a:xfrm>
          <a:off x="0" y="0"/>
          <a:ext cx="0" cy="0"/>
          <a:chOff x="0" y="0"/>
          <a:chExt cx="0" cy="0"/>
        </a:xfrm>
      </p:grpSpPr>
      <p:pic>
        <p:nvPicPr>
          <p:cNvPr id="6" name="Bild 12">
            <a:extLst>
              <a:ext uri="{FF2B5EF4-FFF2-40B4-BE49-F238E27FC236}">
                <a16:creationId xmlns:a16="http://schemas.microsoft.com/office/drawing/2014/main" id="{F4BC57B8-3970-4C29-B03F-1F531451EC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601" y="941185"/>
            <a:ext cx="11431698" cy="6732000"/>
          </a:xfrm>
          <a:prstGeom prst="rect">
            <a:avLst/>
          </a:prstGeom>
        </p:spPr>
      </p:pic>
      <p:sp>
        <p:nvSpPr>
          <p:cNvPr id="12" name="Bildplatzhalter 11"/>
          <p:cNvSpPr>
            <a:spLocks noGrp="1"/>
          </p:cNvSpPr>
          <p:nvPr>
            <p:ph type="pic" sz="quarter" idx="12" hasCustomPrompt="1"/>
          </p:nvPr>
        </p:nvSpPr>
        <p:spPr>
          <a:xfrm>
            <a:off x="0" y="0"/>
            <a:ext cx="24382412" cy="13716000"/>
          </a:xfrm>
          <a:custGeom>
            <a:avLst/>
            <a:gdLst>
              <a:gd name="connsiteX0" fmla="*/ 939600 w 24382412"/>
              <a:gd name="connsiteY0" fmla="*/ 941186 h 13716000"/>
              <a:gd name="connsiteX1" fmla="*/ 939600 w 24382412"/>
              <a:gd name="connsiteY1" fmla="*/ 7673186 h 13716000"/>
              <a:gd name="connsiteX2" fmla="*/ 12371298 w 24382412"/>
              <a:gd name="connsiteY2" fmla="*/ 7673186 h 13716000"/>
              <a:gd name="connsiteX3" fmla="*/ 12371298 w 24382412"/>
              <a:gd name="connsiteY3" fmla="*/ 941186 h 13716000"/>
              <a:gd name="connsiteX4" fmla="*/ 0 w 24382412"/>
              <a:gd name="connsiteY4" fmla="*/ 0 h 13716000"/>
              <a:gd name="connsiteX5" fmla="*/ 24382412 w 24382412"/>
              <a:gd name="connsiteY5" fmla="*/ 0 h 13716000"/>
              <a:gd name="connsiteX6" fmla="*/ 24382412 w 24382412"/>
              <a:gd name="connsiteY6" fmla="*/ 13716000 h 13716000"/>
              <a:gd name="connsiteX7" fmla="*/ 0 w 24382412"/>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2412" h="13716000">
                <a:moveTo>
                  <a:pt x="939600" y="941186"/>
                </a:moveTo>
                <a:lnTo>
                  <a:pt x="939600" y="7673186"/>
                </a:lnTo>
                <a:lnTo>
                  <a:pt x="12371298" y="7673186"/>
                </a:lnTo>
                <a:lnTo>
                  <a:pt x="12371298" y="941186"/>
                </a:lnTo>
                <a:close/>
                <a:moveTo>
                  <a:pt x="0" y="0"/>
                </a:moveTo>
                <a:lnTo>
                  <a:pt x="24382412" y="0"/>
                </a:lnTo>
                <a:lnTo>
                  <a:pt x="24382412" y="13716000"/>
                </a:lnTo>
                <a:lnTo>
                  <a:pt x="0" y="13716000"/>
                </a:lnTo>
                <a:close/>
              </a:path>
            </a:pathLst>
          </a:custGeom>
          <a:solidFill>
            <a:srgbClr val="D5DBE0"/>
          </a:solidFill>
        </p:spPr>
        <p:txBody>
          <a:bodyPr vert="horz" wrap="square" bIns="3420000" anchor="b" anchorCtr="0">
            <a:noAutofit/>
          </a:bodyPr>
          <a:lstStyle>
            <a:lvl1pPr marL="0" marR="0" indent="0" algn="ctr" defTabSz="1828709" rtl="0" eaLnBrk="1" fontAlgn="auto" latinLnBrk="0" hangingPunct="1">
              <a:lnSpc>
                <a:spcPts val="5850"/>
              </a:lnSpc>
              <a:spcBef>
                <a:spcPts val="2000"/>
              </a:spcBef>
              <a:spcAft>
                <a:spcPts val="0"/>
              </a:spcAft>
              <a:buClrTx/>
              <a:buSzTx/>
              <a:buFont typeface="Arial" charset="0"/>
              <a:buNone/>
              <a:tabLst/>
              <a:defRPr baseline="0">
                <a:latin typeface="DW Noto Sans" panose="020B0502040504020204" pitchFamily="34" charset="0"/>
                <a:cs typeface="DW Noto Sans" panose="020B0502040504020204" pitchFamily="34" charset="0"/>
              </a:defRPr>
            </a:lvl1pPr>
          </a:lstStyle>
          <a:p>
            <a:r>
              <a:rPr lang="en-US"/>
              <a:t>Place the image in the area provided</a:t>
            </a:r>
          </a:p>
        </p:txBody>
      </p:sp>
      <p:sp>
        <p:nvSpPr>
          <p:cNvPr id="2" name="Title 1"/>
          <p:cNvSpPr>
            <a:spLocks noGrp="1"/>
          </p:cNvSpPr>
          <p:nvPr>
            <p:ph type="ctrTitle" hasCustomPrompt="1"/>
          </p:nvPr>
        </p:nvSpPr>
        <p:spPr>
          <a:xfrm>
            <a:off x="939599" y="3640084"/>
            <a:ext cx="11431698" cy="2361324"/>
          </a:xfrm>
        </p:spPr>
        <p:txBody>
          <a:bodyPr vert="horz" wrap="square" lIns="648000" tIns="0" rIns="1008000" bIns="0" anchor="b" anchorCtr="0">
            <a:noAutofit/>
          </a:bodyPr>
          <a:lstStyle>
            <a:lvl1pPr algn="l">
              <a:defRPr sz="7000" b="0" i="0" baseline="0">
                <a:solidFill>
                  <a:srgbClr val="003D6D"/>
                </a:solidFill>
                <a:effectLst/>
                <a:latin typeface="Georgia" pitchFamily="18" charset="0"/>
                <a:ea typeface="Georgia" pitchFamily="18" charset="0"/>
                <a:cs typeface="Georgia" pitchFamily="18" charset="0"/>
              </a:defRPr>
            </a:lvl1pPr>
          </a:lstStyle>
          <a:p>
            <a:r>
              <a:rPr lang="en-US"/>
              <a:t>Presentation title,</a:t>
            </a:r>
            <a:br>
              <a:rPr lang="en-US"/>
            </a:br>
            <a:r>
              <a:rPr lang="en-US"/>
              <a:t>two colors if possible</a:t>
            </a:r>
          </a:p>
        </p:txBody>
      </p:sp>
      <p:sp>
        <p:nvSpPr>
          <p:cNvPr id="5" name="Textplatzhalter 4"/>
          <p:cNvSpPr>
            <a:spLocks noGrp="1"/>
          </p:cNvSpPr>
          <p:nvPr>
            <p:ph type="body" sz="quarter" idx="10" hasCustomPrompt="1"/>
          </p:nvPr>
        </p:nvSpPr>
        <p:spPr>
          <a:xfrm>
            <a:off x="939709" y="6011918"/>
            <a:ext cx="11431588" cy="1079347"/>
          </a:xfrm>
        </p:spPr>
        <p:txBody>
          <a:bodyPr lIns="648000" tIns="0" rIns="1007999" bIns="0" anchor="t" anchorCtr="0">
            <a:normAutofit/>
          </a:bodyPr>
          <a:lstStyle>
            <a:lvl1pPr marL="0" indent="0">
              <a:buNone/>
              <a:defRPr sz="4000" baseline="0">
                <a:solidFill>
                  <a:srgbClr val="003D6D"/>
                </a:solidFill>
                <a:latin typeface="DW Noto Sans" panose="020B0502040504020204" pitchFamily="34" charset="0"/>
                <a:cs typeface="DW Noto Sans" panose="020B0502040504020204" pitchFamily="34" charset="0"/>
              </a:defRPr>
            </a:lvl1pPr>
          </a:lstStyle>
          <a:p>
            <a:pPr lvl="0"/>
            <a:r>
              <a:rPr lang="en-US"/>
              <a:t>The </a:t>
            </a:r>
            <a:r>
              <a:rPr lang="en-US" err="1"/>
              <a:t>subheadline</a:t>
            </a:r>
            <a:r>
              <a:rPr lang="en-US"/>
              <a:t> should only be one line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4" name="Bildplatzhalter 6"/>
          <p:cNvSpPr>
            <a:spLocks noGrp="1"/>
          </p:cNvSpPr>
          <p:nvPr>
            <p:ph type="pic" sz="quarter" idx="14" hasCustomPrompt="1"/>
          </p:nvPr>
        </p:nvSpPr>
        <p:spPr>
          <a:xfrm>
            <a:off x="0" y="0"/>
            <a:ext cx="24382413" cy="12619038"/>
          </a:xfrm>
          <a:solidFill>
            <a:srgbClr val="D5DBE0"/>
          </a:solidFill>
        </p:spPr>
        <p:txBody>
          <a:bodyPr tIns="4680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
        <p:nvSpPr>
          <p:cNvPr id="2" name="Fußzeilenplatzhalter 1">
            <a:extLst>
              <a:ext uri="{FF2B5EF4-FFF2-40B4-BE49-F238E27FC236}">
                <a16:creationId xmlns:a16="http://schemas.microsoft.com/office/drawing/2014/main" id="{F105C952-AA68-496F-9DFC-7EFD9A6DF5D3}"/>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3" name="Datumsplatzhalter 2">
            <a:extLst>
              <a:ext uri="{FF2B5EF4-FFF2-40B4-BE49-F238E27FC236}">
                <a16:creationId xmlns:a16="http://schemas.microsoft.com/office/drawing/2014/main" id="{18F13C7E-9852-453D-AD5C-FE6DB3FD06FD}"/>
              </a:ext>
            </a:extLst>
          </p:cNvPr>
          <p:cNvSpPr>
            <a:spLocks noGrp="1"/>
          </p:cNvSpPr>
          <p:nvPr>
            <p:ph type="dt" sz="half" idx="16"/>
          </p:nvPr>
        </p:nvSpPr>
        <p:spPr/>
        <p:txBody>
          <a:bodyPr/>
          <a:lstStyle/>
          <a:p>
            <a:fld id="{8732CC9E-732A-421B-8C95-4D95929FDAF5}"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413449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picture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6" name="Textplatzhalter 5"/>
          <p:cNvSpPr>
            <a:spLocks noGrp="1"/>
          </p:cNvSpPr>
          <p:nvPr>
            <p:ph type="body" sz="quarter" idx="12"/>
          </p:nvPr>
        </p:nvSpPr>
        <p:spPr>
          <a:xfrm>
            <a:off x="720000" y="2862262"/>
            <a:ext cx="10739183" cy="97567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Bildplatzhalter 6"/>
          <p:cNvSpPr>
            <a:spLocks noGrp="1"/>
          </p:cNvSpPr>
          <p:nvPr>
            <p:ph type="pic" sz="quarter" idx="14" hasCustomPrompt="1"/>
          </p:nvPr>
        </p:nvSpPr>
        <p:spPr>
          <a:xfrm>
            <a:off x="12576361" y="2862263"/>
            <a:ext cx="10739252" cy="9756775"/>
          </a:xfrm>
          <a:solidFill>
            <a:srgbClr val="D5DBE0"/>
          </a:solidFill>
        </p:spPr>
        <p:txBody>
          <a:bodyPr tIns="3456000">
            <a:norm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sz="4000"/>
            </a:lvl1pPr>
          </a:lstStyle>
          <a:p>
            <a:r>
              <a:rPr lang="en-US"/>
              <a:t>Place the image in the area provided</a:t>
            </a:r>
          </a:p>
        </p:txBody>
      </p:sp>
      <p:sp>
        <p:nvSpPr>
          <p:cNvPr id="3" name="Fußzeilenplatzhalter 2">
            <a:extLst>
              <a:ext uri="{FF2B5EF4-FFF2-40B4-BE49-F238E27FC236}">
                <a16:creationId xmlns:a16="http://schemas.microsoft.com/office/drawing/2014/main" id="{F3C6F528-4D7E-4A3B-8261-89E0D5463B07}"/>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4" name="Datumsplatzhalter 3">
            <a:extLst>
              <a:ext uri="{FF2B5EF4-FFF2-40B4-BE49-F238E27FC236}">
                <a16:creationId xmlns:a16="http://schemas.microsoft.com/office/drawing/2014/main" id="{165ED727-3267-464D-A189-29FA54F37990}"/>
              </a:ext>
            </a:extLst>
          </p:cNvPr>
          <p:cNvSpPr>
            <a:spLocks noGrp="1"/>
          </p:cNvSpPr>
          <p:nvPr>
            <p:ph type="dt" sz="half" idx="16"/>
          </p:nvPr>
        </p:nvSpPr>
        <p:spPr/>
        <p:txBody>
          <a:bodyPr/>
          <a:lstStyle/>
          <a:p>
            <a:fld id="{BE48CFF4-1C5F-49BD-87C4-DB74EBE96567}"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6" name="Textplatzhalter 5"/>
          <p:cNvSpPr>
            <a:spLocks noGrp="1"/>
          </p:cNvSpPr>
          <p:nvPr>
            <p:ph type="body" sz="quarter" idx="12"/>
          </p:nvPr>
        </p:nvSpPr>
        <p:spPr>
          <a:xfrm>
            <a:off x="720000" y="2862263"/>
            <a:ext cx="10739183" cy="3713636"/>
          </a:xfrm>
        </p:spPr>
        <p:txBody>
          <a:bodyPr/>
          <a:lstStyle/>
          <a:p>
            <a:pPr lvl="0"/>
            <a:r>
              <a:rPr lang="de-DE"/>
              <a:t>Mastertextformat bearbeiten</a:t>
            </a:r>
          </a:p>
          <a:p>
            <a:pPr lvl="1"/>
            <a:r>
              <a:rPr lang="de-DE"/>
              <a:t>Zweite Ebene</a:t>
            </a:r>
          </a:p>
          <a:p>
            <a:pPr lvl="2"/>
            <a:r>
              <a:rPr lang="de-DE"/>
              <a:t>Dritte Ebene</a:t>
            </a:r>
          </a:p>
        </p:txBody>
      </p:sp>
      <p:sp>
        <p:nvSpPr>
          <p:cNvPr id="9" name="Bildplatzhalter 6"/>
          <p:cNvSpPr>
            <a:spLocks noGrp="1"/>
          </p:cNvSpPr>
          <p:nvPr>
            <p:ph type="pic" sz="quarter" idx="15" hasCustomPrompt="1"/>
          </p:nvPr>
        </p:nvSpPr>
        <p:spPr>
          <a:xfrm>
            <a:off x="719999" y="6926094"/>
            <a:ext cx="10739183" cy="5692944"/>
          </a:xfrm>
          <a:solidFill>
            <a:srgbClr val="D5DBE0"/>
          </a:solidFill>
        </p:spPr>
        <p:txBody>
          <a:bodyPr tIns="1584000">
            <a:norm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sz="4000"/>
            </a:lvl1pPr>
          </a:lstStyle>
          <a:p>
            <a:r>
              <a:rPr lang="en-US"/>
              <a:t>Place the image in the area provided</a:t>
            </a:r>
          </a:p>
        </p:txBody>
      </p:sp>
      <p:sp>
        <p:nvSpPr>
          <p:cNvPr id="10" name="Textplatzhalter 5"/>
          <p:cNvSpPr>
            <a:spLocks noGrp="1"/>
          </p:cNvSpPr>
          <p:nvPr>
            <p:ph type="body" sz="quarter" idx="16"/>
          </p:nvPr>
        </p:nvSpPr>
        <p:spPr>
          <a:xfrm>
            <a:off x="12576361" y="2862263"/>
            <a:ext cx="10739183" cy="3713636"/>
          </a:xfrm>
        </p:spPr>
        <p:txBody>
          <a:bodyPr/>
          <a:lstStyle/>
          <a:p>
            <a:pPr lvl="0"/>
            <a:r>
              <a:rPr lang="de-DE"/>
              <a:t>Mastertextformat bearbeiten</a:t>
            </a:r>
          </a:p>
          <a:p>
            <a:pPr lvl="1"/>
            <a:r>
              <a:rPr lang="de-DE"/>
              <a:t>Zweite Ebene</a:t>
            </a:r>
          </a:p>
          <a:p>
            <a:pPr lvl="2"/>
            <a:r>
              <a:rPr lang="de-DE"/>
              <a:t>Dritte Ebene</a:t>
            </a:r>
          </a:p>
        </p:txBody>
      </p:sp>
      <p:sp>
        <p:nvSpPr>
          <p:cNvPr id="11" name="Bildplatzhalter 6"/>
          <p:cNvSpPr>
            <a:spLocks noGrp="1"/>
          </p:cNvSpPr>
          <p:nvPr>
            <p:ph type="pic" sz="quarter" idx="17" hasCustomPrompt="1"/>
          </p:nvPr>
        </p:nvSpPr>
        <p:spPr>
          <a:xfrm>
            <a:off x="12576360" y="6926094"/>
            <a:ext cx="10739183" cy="5692944"/>
          </a:xfrm>
          <a:solidFill>
            <a:srgbClr val="D5DBE0"/>
          </a:solidFill>
        </p:spPr>
        <p:txBody>
          <a:bodyPr tIns="1584000">
            <a:norm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sz="4000"/>
            </a:lvl1pPr>
          </a:lstStyle>
          <a:p>
            <a:r>
              <a:rPr lang="en-US"/>
              <a:t>Place the image in the area provided</a:t>
            </a:r>
          </a:p>
        </p:txBody>
      </p:sp>
      <p:sp>
        <p:nvSpPr>
          <p:cNvPr id="3" name="Fußzeilenplatzhalter 2">
            <a:extLst>
              <a:ext uri="{FF2B5EF4-FFF2-40B4-BE49-F238E27FC236}">
                <a16:creationId xmlns:a16="http://schemas.microsoft.com/office/drawing/2014/main" id="{D2431079-380E-4F7F-89AA-D83BF13629A5}"/>
              </a:ext>
            </a:extLst>
          </p:cNvPr>
          <p:cNvSpPr>
            <a:spLocks noGrp="1"/>
          </p:cNvSpPr>
          <p:nvPr>
            <p:ph type="ftr" sz="quarter" idx="18"/>
          </p:nvPr>
        </p:nvSpPr>
        <p:spPr/>
        <p:txBody>
          <a:bodyPr/>
          <a:lstStyle>
            <a:lvl1pPr>
              <a:defRPr>
                <a:solidFill>
                  <a:srgbClr val="808A93"/>
                </a:solidFill>
              </a:defRPr>
            </a:lvl1pPr>
          </a:lstStyle>
          <a:p>
            <a:r>
              <a:rPr lang="en-US"/>
              <a:t>News and negativity| DW Akademie | Constructive Journalism Lab</a:t>
            </a:r>
            <a:endParaRPr lang="de-DE"/>
          </a:p>
        </p:txBody>
      </p:sp>
      <p:sp>
        <p:nvSpPr>
          <p:cNvPr id="4" name="Datumsplatzhalter 3">
            <a:extLst>
              <a:ext uri="{FF2B5EF4-FFF2-40B4-BE49-F238E27FC236}">
                <a16:creationId xmlns:a16="http://schemas.microsoft.com/office/drawing/2014/main" id="{9377A18B-B26D-4B9A-93C8-89798CA19670}"/>
              </a:ext>
            </a:extLst>
          </p:cNvPr>
          <p:cNvSpPr>
            <a:spLocks noGrp="1"/>
          </p:cNvSpPr>
          <p:nvPr>
            <p:ph type="dt" sz="half" idx="19"/>
          </p:nvPr>
        </p:nvSpPr>
        <p:spPr/>
        <p:txBody>
          <a:bodyPr/>
          <a:lstStyle/>
          <a:p>
            <a:fld id="{54AB2F5B-8D68-412D-8982-88D14E22809C}"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3" name="Fußzeilenplatzhalter 2">
            <a:extLst>
              <a:ext uri="{FF2B5EF4-FFF2-40B4-BE49-F238E27FC236}">
                <a16:creationId xmlns:a16="http://schemas.microsoft.com/office/drawing/2014/main" id="{304E1DF1-F778-4558-8295-02D1DFFEF83A}"/>
              </a:ext>
            </a:extLst>
          </p:cNvPr>
          <p:cNvSpPr>
            <a:spLocks noGrp="1"/>
          </p:cNvSpPr>
          <p:nvPr>
            <p:ph type="ftr" sz="quarter" idx="14"/>
          </p:nvPr>
        </p:nvSpPr>
        <p:spPr/>
        <p:txBody>
          <a:bodyPr/>
          <a:lstStyle/>
          <a:p>
            <a:r>
              <a:rPr lang="en-US"/>
              <a:t>News and negativity| DW Akademie | Constructive Journalism Lab</a:t>
            </a:r>
            <a:endParaRPr lang="de-DE"/>
          </a:p>
        </p:txBody>
      </p:sp>
      <p:sp>
        <p:nvSpPr>
          <p:cNvPr id="4" name="Datumsplatzhalter 3">
            <a:extLst>
              <a:ext uri="{FF2B5EF4-FFF2-40B4-BE49-F238E27FC236}">
                <a16:creationId xmlns:a16="http://schemas.microsoft.com/office/drawing/2014/main" id="{BB324887-6576-447F-AC9E-55A30B043676}"/>
              </a:ext>
            </a:extLst>
          </p:cNvPr>
          <p:cNvSpPr>
            <a:spLocks noGrp="1"/>
          </p:cNvSpPr>
          <p:nvPr>
            <p:ph type="dt" sz="half" idx="15"/>
          </p:nvPr>
        </p:nvSpPr>
        <p:spPr/>
        <p:txBody>
          <a:bodyPr/>
          <a:lstStyle/>
          <a:p>
            <a:fld id="{E28F8717-ADE2-448C-9319-BB01EA548AE9}"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fault -end">
    <p:bg>
      <p:bgPr>
        <a:solidFill>
          <a:srgbClr val="F4F6F8"/>
        </a:solidFill>
        <a:effectLst/>
      </p:bgPr>
    </p:bg>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4320000" y="4241413"/>
            <a:ext cx="13151641" cy="1536817"/>
          </a:xfrm>
        </p:spPr>
        <p:txBody>
          <a:bodyPr/>
          <a:lstStyle>
            <a:lvl1pPr>
              <a:defRPr/>
            </a:lvl1pPr>
          </a:lstStyle>
          <a:p>
            <a:r>
              <a:rPr lang="de-DE" err="1"/>
              <a:t>Thank</a:t>
            </a:r>
            <a:r>
              <a:rPr lang="de-DE"/>
              <a:t> </a:t>
            </a:r>
            <a:r>
              <a:rPr lang="de-DE" err="1"/>
              <a:t>you</a:t>
            </a:r>
            <a:endParaRPr lang="de-DE"/>
          </a:p>
        </p:txBody>
      </p:sp>
      <p:sp>
        <p:nvSpPr>
          <p:cNvPr id="7" name="Textplatzhalter 6"/>
          <p:cNvSpPr>
            <a:spLocks noGrp="1"/>
          </p:cNvSpPr>
          <p:nvPr>
            <p:ph type="body" sz="quarter" idx="14" hasCustomPrompt="1"/>
          </p:nvPr>
        </p:nvSpPr>
        <p:spPr>
          <a:xfrm>
            <a:off x="4320000" y="6127750"/>
            <a:ext cx="13152437" cy="5467350"/>
          </a:xfrm>
        </p:spPr>
        <p:txBody>
          <a:bodyPr/>
          <a:lstStyle>
            <a:lvl1pPr marL="0" indent="0">
              <a:lnSpc>
                <a:spcPct val="150000"/>
              </a:lnSpc>
              <a:buNone/>
              <a:defRPr/>
            </a:lvl1pPr>
          </a:lstStyle>
          <a:p>
            <a:pPr lvl="0"/>
            <a:r>
              <a:rPr lang="de-DE"/>
              <a:t>Name </a:t>
            </a:r>
            <a:r>
              <a:rPr lang="de-DE" err="1"/>
              <a:t>Surname</a:t>
            </a:r>
            <a:br>
              <a:rPr lang="de-DE"/>
            </a:br>
            <a:r>
              <a:rPr lang="de-DE"/>
              <a:t>+49.30.4646-xxxx</a:t>
            </a:r>
            <a:br>
              <a:rPr lang="de-DE"/>
            </a:br>
            <a:r>
              <a:rPr lang="de-DE"/>
              <a:t>+49.1xx.xxxxxxx </a:t>
            </a:r>
            <a:br>
              <a:rPr lang="de-DE"/>
            </a:br>
            <a:r>
              <a:rPr lang="de-DE"/>
              <a:t>name.surname@dw.com</a:t>
            </a:r>
          </a:p>
        </p:txBody>
      </p:sp>
      <p:sp>
        <p:nvSpPr>
          <p:cNvPr id="2" name="Fußzeilenplatzhalter 1">
            <a:extLst>
              <a:ext uri="{FF2B5EF4-FFF2-40B4-BE49-F238E27FC236}">
                <a16:creationId xmlns:a16="http://schemas.microsoft.com/office/drawing/2014/main" id="{B3C39E00-AC0A-42F7-A4F8-BDBD47D668FB}"/>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6" name="Datumsplatzhalter 5">
            <a:extLst>
              <a:ext uri="{FF2B5EF4-FFF2-40B4-BE49-F238E27FC236}">
                <a16:creationId xmlns:a16="http://schemas.microsoft.com/office/drawing/2014/main" id="{911E4BBF-464A-4306-896E-9436A72446F1}"/>
              </a:ext>
            </a:extLst>
          </p:cNvPr>
          <p:cNvSpPr>
            <a:spLocks noGrp="1"/>
          </p:cNvSpPr>
          <p:nvPr>
            <p:ph type="dt" sz="half" idx="16"/>
          </p:nvPr>
        </p:nvSpPr>
        <p:spPr/>
        <p:txBody>
          <a:bodyPr/>
          <a:lstStyle/>
          <a:p>
            <a:fld id="{DECCB294-8322-4E91-934E-168CE37F9270}"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9" name="DW dark-blue RGB_DW dark-blue RGB.png">
            <a:extLst>
              <a:ext uri="{FF2B5EF4-FFF2-40B4-BE49-F238E27FC236}">
                <a16:creationId xmlns:a16="http://schemas.microsoft.com/office/drawing/2014/main" id="{C9FBE5F1-C67D-488C-B985-91E4E6DD2E79}"/>
              </a:ext>
            </a:extLst>
          </p:cNvPr>
          <p:cNvPicPr>
            <a:picLocks noChangeAspect="1"/>
          </p:cNvPicPr>
          <p:nvPr userDrawn="1"/>
        </p:nvPicPr>
        <p:blipFill>
          <a:blip r:embed="rId2"/>
          <a:srcRect/>
          <a:stretch/>
        </p:blipFill>
        <p:spPr>
          <a:xfrm>
            <a:off x="939600" y="939600"/>
            <a:ext cx="3777976" cy="939600"/>
          </a:xfrm>
          <a:prstGeom prst="rect">
            <a:avLst/>
          </a:prstGeom>
          <a:ln w="12700">
            <a:miter lim="400000"/>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utton) with picture">
    <p:spTree>
      <p:nvGrpSpPr>
        <p:cNvPr id="1" name=""/>
        <p:cNvGrpSpPr/>
        <p:nvPr/>
      </p:nvGrpSpPr>
      <p:grpSpPr>
        <a:xfrm>
          <a:off x="0" y="0"/>
          <a:ext cx="0" cy="0"/>
          <a:chOff x="0" y="0"/>
          <a:chExt cx="0" cy="0"/>
        </a:xfrm>
      </p:grpSpPr>
      <p:pic>
        <p:nvPicPr>
          <p:cNvPr id="8" name="Bild 2">
            <a:extLst>
              <a:ext uri="{FF2B5EF4-FFF2-40B4-BE49-F238E27FC236}">
                <a16:creationId xmlns:a16="http://schemas.microsoft.com/office/drawing/2014/main" id="{B7066E88-38F3-4DE3-B5DB-DC0906BDC0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600" y="6567000"/>
            <a:ext cx="11430000" cy="6222999"/>
          </a:xfrm>
          <a:prstGeom prst="rect">
            <a:avLst/>
          </a:prstGeom>
        </p:spPr>
      </p:pic>
      <p:sp>
        <p:nvSpPr>
          <p:cNvPr id="2" name="Title 1"/>
          <p:cNvSpPr>
            <a:spLocks noGrp="1"/>
          </p:cNvSpPr>
          <p:nvPr>
            <p:ph type="ctrTitle" hasCustomPrompt="1"/>
          </p:nvPr>
        </p:nvSpPr>
        <p:spPr>
          <a:xfrm>
            <a:off x="939600" y="6567000"/>
            <a:ext cx="11430000" cy="2831097"/>
          </a:xfrm>
        </p:spPr>
        <p:txBody>
          <a:bodyPr vert="horz" wrap="square" lIns="648000" tIns="503999" rIns="1008000" bIns="0" anchor="t" anchorCtr="0">
            <a:noAutofit/>
          </a:bodyPr>
          <a:lstStyle>
            <a:lvl1pPr algn="l">
              <a:defRPr sz="7000" baseline="0"/>
            </a:lvl1pPr>
          </a:lstStyle>
          <a:p>
            <a:r>
              <a:rPr lang="en-US"/>
              <a:t>Presentation title,</a:t>
            </a:r>
            <a:br>
              <a:rPr lang="en-US"/>
            </a:br>
            <a:r>
              <a:rPr lang="en-US"/>
              <a:t>two colors if possible</a:t>
            </a:r>
          </a:p>
        </p:txBody>
      </p:sp>
      <p:sp>
        <p:nvSpPr>
          <p:cNvPr id="7" name="Textplatzhalter 4"/>
          <p:cNvSpPr>
            <a:spLocks noGrp="1"/>
          </p:cNvSpPr>
          <p:nvPr>
            <p:ph type="body" sz="quarter" idx="10" hasCustomPrompt="1"/>
          </p:nvPr>
        </p:nvSpPr>
        <p:spPr>
          <a:xfrm>
            <a:off x="939709" y="9397497"/>
            <a:ext cx="11431588" cy="1079347"/>
          </a:xfrm>
        </p:spPr>
        <p:txBody>
          <a:bodyPr lIns="648000" tIns="0" rIns="1007999" bIns="0" anchor="t" anchorCtr="0"/>
          <a:lstStyle>
            <a:lvl1pPr marL="0" indent="0">
              <a:buNone/>
              <a:defRPr sz="4000">
                <a:solidFill>
                  <a:srgbClr val="003D6D"/>
                </a:solidFill>
              </a:defRPr>
            </a:lvl1pPr>
          </a:lstStyle>
          <a:p>
            <a:pPr lvl="0"/>
            <a:r>
              <a:rPr lang="en-US"/>
              <a:t>The </a:t>
            </a:r>
            <a:r>
              <a:rPr lang="en-US" err="1"/>
              <a:t>subheadline</a:t>
            </a:r>
            <a:r>
              <a:rPr lang="en-US"/>
              <a:t> should only be one line</a:t>
            </a:r>
          </a:p>
        </p:txBody>
      </p:sp>
      <p:sp>
        <p:nvSpPr>
          <p:cNvPr id="19" name="Bildplatzhalter 18"/>
          <p:cNvSpPr>
            <a:spLocks noGrp="1"/>
          </p:cNvSpPr>
          <p:nvPr>
            <p:ph type="pic" sz="quarter" idx="12" hasCustomPrompt="1"/>
          </p:nvPr>
        </p:nvSpPr>
        <p:spPr>
          <a:xfrm>
            <a:off x="0" y="0"/>
            <a:ext cx="24382412" cy="13715999"/>
          </a:xfrm>
          <a:custGeom>
            <a:avLst/>
            <a:gdLst>
              <a:gd name="connsiteX0" fmla="*/ 939600 w 24382412"/>
              <a:gd name="connsiteY0" fmla="*/ 6567000 h 13715999"/>
              <a:gd name="connsiteX1" fmla="*/ 939600 w 24382412"/>
              <a:gd name="connsiteY1" fmla="*/ 12790001 h 13715999"/>
              <a:gd name="connsiteX2" fmla="*/ 12369600 w 24382412"/>
              <a:gd name="connsiteY2" fmla="*/ 12790001 h 13715999"/>
              <a:gd name="connsiteX3" fmla="*/ 12369600 w 24382412"/>
              <a:gd name="connsiteY3" fmla="*/ 6567000 h 13715999"/>
              <a:gd name="connsiteX4" fmla="*/ 0 w 24382412"/>
              <a:gd name="connsiteY4" fmla="*/ 0 h 13715999"/>
              <a:gd name="connsiteX5" fmla="*/ 24382412 w 24382412"/>
              <a:gd name="connsiteY5" fmla="*/ 0 h 13715999"/>
              <a:gd name="connsiteX6" fmla="*/ 24382412 w 24382412"/>
              <a:gd name="connsiteY6" fmla="*/ 13715999 h 13715999"/>
              <a:gd name="connsiteX7" fmla="*/ 0 w 24382412"/>
              <a:gd name="connsiteY7" fmla="*/ 13715999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2412" h="13715999">
                <a:moveTo>
                  <a:pt x="939600" y="6567000"/>
                </a:moveTo>
                <a:lnTo>
                  <a:pt x="939600" y="12790001"/>
                </a:lnTo>
                <a:lnTo>
                  <a:pt x="12369600" y="12790001"/>
                </a:lnTo>
                <a:lnTo>
                  <a:pt x="12369600" y="6567000"/>
                </a:lnTo>
                <a:close/>
                <a:moveTo>
                  <a:pt x="0" y="0"/>
                </a:moveTo>
                <a:lnTo>
                  <a:pt x="24382412" y="0"/>
                </a:lnTo>
                <a:lnTo>
                  <a:pt x="24382412" y="13715999"/>
                </a:lnTo>
                <a:lnTo>
                  <a:pt x="0" y="13715999"/>
                </a:lnTo>
                <a:close/>
              </a:path>
            </a:pathLst>
          </a:custGeom>
          <a:solidFill>
            <a:srgbClr val="D5DBE0"/>
          </a:solidFill>
        </p:spPr>
        <p:txBody>
          <a:bodyPr wrap="square" tIns="2844000">
            <a:no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out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5358744"/>
            <a:ext cx="24382413" cy="5522780"/>
          </a:xfrm>
        </p:spPr>
        <p:txBody>
          <a:bodyPr lIns="979200" tIns="0" rIns="1008000" bIns="180000" anchor="b">
            <a:normAutofit/>
          </a:bodyPr>
          <a:lstStyle>
            <a:lvl1pPr>
              <a:lnSpc>
                <a:spcPts val="13000"/>
              </a:lnSpc>
              <a:defRPr sz="10000"/>
            </a:lvl1pPr>
          </a:lstStyle>
          <a:p>
            <a:r>
              <a:rPr lang="en-US"/>
              <a:t>Presentation title,</a:t>
            </a:r>
            <a:br>
              <a:rPr lang="en-US"/>
            </a:br>
            <a:r>
              <a:rPr lang="en-US"/>
              <a:t>two colors if possible</a:t>
            </a:r>
            <a:endParaRPr lang="de-DE"/>
          </a:p>
        </p:txBody>
      </p:sp>
      <p:sp>
        <p:nvSpPr>
          <p:cNvPr id="3" name="Textplatzhalter 4"/>
          <p:cNvSpPr>
            <a:spLocks noGrp="1"/>
          </p:cNvSpPr>
          <p:nvPr>
            <p:ph type="body" sz="quarter" idx="10" hasCustomPrompt="1"/>
          </p:nvPr>
        </p:nvSpPr>
        <p:spPr>
          <a:xfrm>
            <a:off x="-1" y="10881524"/>
            <a:ext cx="24382413" cy="1079347"/>
          </a:xfrm>
        </p:spPr>
        <p:txBody>
          <a:bodyPr lIns="1044000" tIns="0" rIns="1007999" bIns="0" anchor="t" anchorCtr="0"/>
          <a:lstStyle>
            <a:lvl1pPr marL="0" indent="0">
              <a:buNone/>
              <a:defRPr sz="4000">
                <a:solidFill>
                  <a:srgbClr val="003D6D"/>
                </a:solidFill>
              </a:defRPr>
            </a:lvl1pPr>
          </a:lstStyle>
          <a:p>
            <a:pPr lvl="0"/>
            <a:r>
              <a:rPr lang="en-US"/>
              <a:t>The </a:t>
            </a:r>
            <a:r>
              <a:rPr lang="en-US" err="1"/>
              <a:t>subheadline</a:t>
            </a:r>
            <a:r>
              <a:rPr lang="en-US"/>
              <a:t> should only be one line</a:t>
            </a:r>
          </a:p>
        </p:txBody>
      </p:sp>
    </p:spTree>
    <p:extLst>
      <p:ext uri="{BB962C8B-B14F-4D97-AF65-F5344CB8AC3E}">
        <p14:creationId xmlns:p14="http://schemas.microsoft.com/office/powerpoint/2010/main" val="62537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6" name="Textplatzhalter 5"/>
          <p:cNvSpPr>
            <a:spLocks noGrp="1"/>
          </p:cNvSpPr>
          <p:nvPr>
            <p:ph type="body" sz="quarter" idx="12"/>
          </p:nvPr>
        </p:nvSpPr>
        <p:spPr>
          <a:xfrm>
            <a:off x="720725" y="2880000"/>
            <a:ext cx="22597200" cy="8701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9A14F061-F05E-4A18-BB76-402CB80F63B3}"/>
              </a:ext>
            </a:extLst>
          </p:cNvPr>
          <p:cNvSpPr>
            <a:spLocks noGrp="1"/>
          </p:cNvSpPr>
          <p:nvPr>
            <p:ph type="ftr" sz="quarter" idx="14"/>
          </p:nvPr>
        </p:nvSpPr>
        <p:spPr/>
        <p:txBody>
          <a:bodyPr/>
          <a:lstStyle/>
          <a:p>
            <a:r>
              <a:rPr lang="en-US"/>
              <a:t>News and negativity| DW Akademie | Constructive Journalism Lab</a:t>
            </a:r>
            <a:endParaRPr lang="de-DE"/>
          </a:p>
        </p:txBody>
      </p:sp>
      <p:sp>
        <p:nvSpPr>
          <p:cNvPr id="4" name="Datumsplatzhalter 3">
            <a:extLst>
              <a:ext uri="{FF2B5EF4-FFF2-40B4-BE49-F238E27FC236}">
                <a16:creationId xmlns:a16="http://schemas.microsoft.com/office/drawing/2014/main" id="{AC20F3F2-9CD4-45F2-B79F-ED6AF7906825}"/>
              </a:ext>
            </a:extLst>
          </p:cNvPr>
          <p:cNvSpPr>
            <a:spLocks noGrp="1"/>
          </p:cNvSpPr>
          <p:nvPr>
            <p:ph type="dt" sz="half" idx="15"/>
          </p:nvPr>
        </p:nvSpPr>
        <p:spPr/>
        <p:txBody>
          <a:bodyPr/>
          <a:lstStyle/>
          <a:p>
            <a:fld id="{22CA5BF5-4DC9-4F9C-8D90-751BC6C08217}"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8989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claim">
    <p:spTree>
      <p:nvGrpSpPr>
        <p:cNvPr id="1" name=""/>
        <p:cNvGrpSpPr/>
        <p:nvPr/>
      </p:nvGrpSpPr>
      <p:grpSpPr>
        <a:xfrm>
          <a:off x="0" y="0"/>
          <a:ext cx="0" cy="0"/>
          <a:chOff x="0" y="0"/>
          <a:chExt cx="0" cy="0"/>
        </a:xfrm>
      </p:grpSpPr>
      <p:sp>
        <p:nvSpPr>
          <p:cNvPr id="5" name="Textplatzhalter 4"/>
          <p:cNvSpPr>
            <a:spLocks noGrp="1"/>
          </p:cNvSpPr>
          <p:nvPr>
            <p:ph type="body" sz="quarter" idx="11" hasCustomPrompt="1"/>
          </p:nvPr>
        </p:nvSpPr>
        <p:spPr>
          <a:xfrm>
            <a:off x="0" y="928688"/>
            <a:ext cx="24382413" cy="9849240"/>
          </a:xfrm>
        </p:spPr>
        <p:txBody>
          <a:bodyPr anchor="ctr" anchorCtr="0">
            <a:normAutofit/>
          </a:bodyPr>
          <a:lstStyle>
            <a:lvl1pPr marL="0" indent="0" algn="ctr">
              <a:lnSpc>
                <a:spcPts val="10400"/>
              </a:lnSpc>
              <a:buNone/>
              <a:defRPr sz="8000" b="0" i="0">
                <a:solidFill>
                  <a:srgbClr val="003D6D"/>
                </a:solidFill>
                <a:latin typeface="Georgia" pitchFamily="18" charset="0"/>
                <a:ea typeface="Georgia" pitchFamily="18" charset="0"/>
                <a:cs typeface="Georgia" pitchFamily="18" charset="0"/>
              </a:defRPr>
            </a:lvl1pPr>
          </a:lstStyle>
          <a:p>
            <a:pPr lvl="0"/>
            <a:r>
              <a:rPr lang="de-DE"/>
              <a:t>“Quote </a:t>
            </a:r>
            <a:r>
              <a:rPr lang="de-DE" err="1"/>
              <a:t>or</a:t>
            </a:r>
            <a:r>
              <a:rPr lang="de-DE"/>
              <a:t> </a:t>
            </a:r>
            <a:r>
              <a:rPr lang="de-DE" err="1"/>
              <a:t>statement</a:t>
            </a:r>
            <a:r>
              <a:rPr lang="de-DE"/>
              <a:t>”</a:t>
            </a:r>
          </a:p>
        </p:txBody>
      </p:sp>
      <p:sp>
        <p:nvSpPr>
          <p:cNvPr id="7" name="Textplatzhalter 6"/>
          <p:cNvSpPr>
            <a:spLocks noGrp="1"/>
          </p:cNvSpPr>
          <p:nvPr>
            <p:ph type="body" sz="quarter" idx="12" hasCustomPrompt="1"/>
          </p:nvPr>
        </p:nvSpPr>
        <p:spPr>
          <a:xfrm>
            <a:off x="0" y="8409221"/>
            <a:ext cx="24382413" cy="1123950"/>
          </a:xfrm>
        </p:spPr>
        <p:txBody>
          <a:bodyPr>
            <a:normAutofit/>
          </a:bodyPr>
          <a:lstStyle>
            <a:lvl1pPr marL="0" indent="0" algn="ctr">
              <a:buNone/>
              <a:defRPr sz="3500"/>
            </a:lvl1pPr>
          </a:lstStyle>
          <a:p>
            <a:pPr lvl="0"/>
            <a:r>
              <a:rPr lang="en-US"/>
              <a:t>The name of the quoted person, if needed</a:t>
            </a:r>
          </a:p>
        </p:txBody>
      </p:sp>
      <p:sp>
        <p:nvSpPr>
          <p:cNvPr id="2" name="Fußzeilenplatzhalter 1">
            <a:extLst>
              <a:ext uri="{FF2B5EF4-FFF2-40B4-BE49-F238E27FC236}">
                <a16:creationId xmlns:a16="http://schemas.microsoft.com/office/drawing/2014/main" id="{19843E33-14AE-4560-90FA-C4B9AEF8BACC}"/>
              </a:ext>
            </a:extLst>
          </p:cNvPr>
          <p:cNvSpPr>
            <a:spLocks noGrp="1"/>
          </p:cNvSpPr>
          <p:nvPr>
            <p:ph type="ftr" sz="quarter" idx="14"/>
          </p:nvPr>
        </p:nvSpPr>
        <p:spPr/>
        <p:txBody>
          <a:bodyPr/>
          <a:lstStyle/>
          <a:p>
            <a:r>
              <a:rPr lang="en-US"/>
              <a:t>News and negativity| DW Akademie | Constructive Journalism Lab</a:t>
            </a:r>
            <a:endParaRPr lang="de-DE"/>
          </a:p>
        </p:txBody>
      </p:sp>
      <p:sp>
        <p:nvSpPr>
          <p:cNvPr id="3" name="Datumsplatzhalter 2">
            <a:extLst>
              <a:ext uri="{FF2B5EF4-FFF2-40B4-BE49-F238E27FC236}">
                <a16:creationId xmlns:a16="http://schemas.microsoft.com/office/drawing/2014/main" id="{C9B2BFFD-FFF0-481E-9B7D-14AA1D15EAC2}"/>
              </a:ext>
            </a:extLst>
          </p:cNvPr>
          <p:cNvSpPr>
            <a:spLocks noGrp="1"/>
          </p:cNvSpPr>
          <p:nvPr>
            <p:ph type="dt" sz="half" idx="15"/>
          </p:nvPr>
        </p:nvSpPr>
        <p:spPr/>
        <p:txBody>
          <a:bodyPr/>
          <a:lstStyle/>
          <a:p>
            <a:fld id="{2D239634-7714-4C1E-AA77-8ADBA2C6E875}"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82794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EAEDEF"/>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4320000" y="2880000"/>
            <a:ext cx="18483918" cy="8701200"/>
          </a:xfrm>
        </p:spPr>
        <p:txBody>
          <a:bodyPr>
            <a:normAutofit/>
          </a:bodyPr>
          <a:lstStyle>
            <a:lvl1pPr marL="0" indent="0" rtl="0">
              <a:buNone/>
              <a:defRPr sz="6000">
                <a:solidFill>
                  <a:srgbClr val="5D676F"/>
                </a:solidFill>
              </a:defRPr>
            </a:lvl1pPr>
            <a:lvl2pPr marL="914354" indent="0" rtl="0">
              <a:buNone/>
              <a:defRPr sz="6000"/>
            </a:lvl2pPr>
            <a:lvl3pPr marL="1828709" indent="0" rtl="0">
              <a:buNone/>
              <a:defRPr sz="6000"/>
            </a:lvl3pPr>
            <a:lvl4pPr marL="2743063" indent="0" rtl="0">
              <a:buNone/>
              <a:defRPr sz="6000"/>
            </a:lvl4pPr>
            <a:lvl5pPr marL="3657417" indent="0" rtl="0">
              <a:buNone/>
              <a:defRPr sz="6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A8A48C8-877F-4232-96C6-610E01B87F39}"/>
              </a:ext>
            </a:extLst>
          </p:cNvPr>
          <p:cNvSpPr>
            <a:spLocks noGrp="1"/>
          </p:cNvSpPr>
          <p:nvPr>
            <p:ph type="ftr" sz="quarter" idx="14"/>
          </p:nvPr>
        </p:nvSpPr>
        <p:spPr/>
        <p:txBody>
          <a:bodyPr/>
          <a:lstStyle/>
          <a:p>
            <a:r>
              <a:rPr lang="en-US"/>
              <a:t>News and negativity| DW Akademie | Constructive Journalism Lab</a:t>
            </a:r>
            <a:endParaRPr lang="de-DE"/>
          </a:p>
        </p:txBody>
      </p:sp>
      <p:sp>
        <p:nvSpPr>
          <p:cNvPr id="3" name="Datumsplatzhalter 2">
            <a:extLst>
              <a:ext uri="{FF2B5EF4-FFF2-40B4-BE49-F238E27FC236}">
                <a16:creationId xmlns:a16="http://schemas.microsoft.com/office/drawing/2014/main" id="{ECED5CAE-3CC1-4F89-92ED-0839088D05C0}"/>
              </a:ext>
            </a:extLst>
          </p:cNvPr>
          <p:cNvSpPr>
            <a:spLocks noGrp="1"/>
          </p:cNvSpPr>
          <p:nvPr>
            <p:ph type="dt" sz="half" idx="15"/>
          </p:nvPr>
        </p:nvSpPr>
        <p:spPr/>
        <p:txBody>
          <a:bodyPr/>
          <a:lstStyle/>
          <a:p>
            <a:fld id="{2622BCAE-9240-4B37-8894-85D19C8E74B0}"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7" name="Bildplatzhalter 6"/>
          <p:cNvSpPr>
            <a:spLocks noGrp="1"/>
          </p:cNvSpPr>
          <p:nvPr>
            <p:ph type="pic" sz="quarter" idx="14" hasCustomPrompt="1"/>
          </p:nvPr>
        </p:nvSpPr>
        <p:spPr>
          <a:xfrm>
            <a:off x="720000" y="2862263"/>
            <a:ext cx="22595613" cy="9756775"/>
          </a:xfrm>
          <a:solidFill>
            <a:srgbClr val="D5DBE0"/>
          </a:solidFill>
        </p:spPr>
        <p:txBody>
          <a:bodyPr tIns="3204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baseline="0"/>
            </a:lvl1pPr>
          </a:lstStyle>
          <a:p>
            <a:r>
              <a:rPr lang="en-US"/>
              <a:t>Place the image in the area provided</a:t>
            </a:r>
          </a:p>
        </p:txBody>
      </p:sp>
      <p:sp>
        <p:nvSpPr>
          <p:cNvPr id="5" name="Fußzeilenplatzhalter 4">
            <a:extLst>
              <a:ext uri="{FF2B5EF4-FFF2-40B4-BE49-F238E27FC236}">
                <a16:creationId xmlns:a16="http://schemas.microsoft.com/office/drawing/2014/main" id="{53769F26-FEC1-4648-96B3-8F72A0CE05D8}"/>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6" name="Datumsplatzhalter 5">
            <a:extLst>
              <a:ext uri="{FF2B5EF4-FFF2-40B4-BE49-F238E27FC236}">
                <a16:creationId xmlns:a16="http://schemas.microsoft.com/office/drawing/2014/main" id="{17D68A5E-6BEC-4F28-BC5B-91E8B190EDD3}"/>
              </a:ext>
            </a:extLst>
          </p:cNvPr>
          <p:cNvSpPr>
            <a:spLocks noGrp="1"/>
          </p:cNvSpPr>
          <p:nvPr>
            <p:ph type="dt" sz="half" idx="16"/>
          </p:nvPr>
        </p:nvSpPr>
        <p:spPr/>
        <p:txBody>
          <a:bodyPr/>
          <a:lstStyle/>
          <a:p>
            <a:fld id="{8312112D-4351-453A-B614-A02A3DF7FCE5}"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809502463"/>
      </p:ext>
    </p:extLst>
  </p:cSld>
  <p:clrMapOvr>
    <a:masterClrMapping/>
  </p:clrMapOvr>
  <p:extLst>
    <p:ext uri="{DCECCB84-F9BA-43D5-87BE-67443E8EF086}">
      <p15:sldGuideLst xmlns:p15="http://schemas.microsoft.com/office/powerpoint/2012/main">
        <p15:guide id="1" orient="horz" pos="794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hite headline">
    <p:spTree>
      <p:nvGrpSpPr>
        <p:cNvPr id="1" name=""/>
        <p:cNvGrpSpPr/>
        <p:nvPr/>
      </p:nvGrpSpPr>
      <p:grpSpPr>
        <a:xfrm>
          <a:off x="0" y="0"/>
          <a:ext cx="0" cy="0"/>
          <a:chOff x="0" y="0"/>
          <a:chExt cx="0" cy="0"/>
        </a:xfrm>
      </p:grpSpPr>
      <p:sp>
        <p:nvSpPr>
          <p:cNvPr id="5" name="Bildplatzhalter 6"/>
          <p:cNvSpPr>
            <a:spLocks noGrp="1"/>
          </p:cNvSpPr>
          <p:nvPr>
            <p:ph type="pic" sz="quarter" idx="14" hasCustomPrompt="1"/>
          </p:nvPr>
        </p:nvSpPr>
        <p:spPr>
          <a:xfrm>
            <a:off x="0" y="1"/>
            <a:ext cx="24382413" cy="12619038"/>
          </a:xfrm>
          <a:solidFill>
            <a:srgbClr val="D5DBE0"/>
          </a:solidFill>
        </p:spPr>
        <p:txBody>
          <a:bodyPr tIns="4680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
        <p:nvSpPr>
          <p:cNvPr id="2" name="Titel 1"/>
          <p:cNvSpPr>
            <a:spLocks noGrp="1"/>
          </p:cNvSpPr>
          <p:nvPr>
            <p:ph type="title" hasCustomPrompt="1"/>
          </p:nvPr>
        </p:nvSpPr>
        <p:spPr>
          <a:effectLst>
            <a:outerShdw blurRad="127000" algn="tl" rotWithShape="0">
              <a:prstClr val="black">
                <a:alpha val="37000"/>
              </a:prstClr>
            </a:outerShdw>
          </a:effectLst>
        </p:spPr>
        <p:txBody>
          <a:bodyPr/>
          <a:lstStyle>
            <a:lvl1pPr>
              <a:defRPr>
                <a:solidFill>
                  <a:schemeClr val="bg1"/>
                </a:solidFill>
              </a:defRPr>
            </a:lvl1pPr>
          </a:lstStyle>
          <a:p>
            <a:r>
              <a:rPr lang="de-DE"/>
              <a:t>Title </a:t>
            </a:r>
            <a:r>
              <a:rPr lang="de-DE" err="1"/>
              <a:t>of</a:t>
            </a:r>
            <a:r>
              <a:rPr lang="de-DE"/>
              <a:t> </a:t>
            </a:r>
            <a:r>
              <a:rPr lang="de-DE" err="1"/>
              <a:t>the</a:t>
            </a:r>
            <a:r>
              <a:rPr lang="de-DE"/>
              <a:t> </a:t>
            </a:r>
            <a:r>
              <a:rPr lang="de-DE" err="1"/>
              <a:t>chart</a:t>
            </a:r>
            <a:endParaRPr lang="de-DE"/>
          </a:p>
        </p:txBody>
      </p:sp>
      <p:sp>
        <p:nvSpPr>
          <p:cNvPr id="3" name="Fußzeilenplatzhalter 2">
            <a:extLst>
              <a:ext uri="{FF2B5EF4-FFF2-40B4-BE49-F238E27FC236}">
                <a16:creationId xmlns:a16="http://schemas.microsoft.com/office/drawing/2014/main" id="{3E000A86-D746-4DBD-B4BF-FBBA3558C321}"/>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7" name="Datumsplatzhalter 6">
            <a:extLst>
              <a:ext uri="{FF2B5EF4-FFF2-40B4-BE49-F238E27FC236}">
                <a16:creationId xmlns:a16="http://schemas.microsoft.com/office/drawing/2014/main" id="{EFE9E732-FBCE-4CB9-B1CE-1D4855C32544}"/>
              </a:ext>
            </a:extLst>
          </p:cNvPr>
          <p:cNvSpPr>
            <a:spLocks noGrp="1"/>
          </p:cNvSpPr>
          <p:nvPr>
            <p:ph type="dt" sz="half" idx="16"/>
          </p:nvPr>
        </p:nvSpPr>
        <p:spPr/>
        <p:txBody>
          <a:bodyPr/>
          <a:lstStyle/>
          <a:p>
            <a:fld id="{3103C5A9-9E57-49D9-AB50-909BF4925C8A}"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169176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DW darkblue headline">
    <p:spTree>
      <p:nvGrpSpPr>
        <p:cNvPr id="1" name=""/>
        <p:cNvGrpSpPr/>
        <p:nvPr/>
      </p:nvGrpSpPr>
      <p:grpSpPr>
        <a:xfrm>
          <a:off x="0" y="0"/>
          <a:ext cx="0" cy="0"/>
          <a:chOff x="0" y="0"/>
          <a:chExt cx="0" cy="0"/>
        </a:xfrm>
      </p:grpSpPr>
      <p:sp>
        <p:nvSpPr>
          <p:cNvPr id="5" name="Bildplatzhalter 6"/>
          <p:cNvSpPr>
            <a:spLocks noGrp="1"/>
          </p:cNvSpPr>
          <p:nvPr>
            <p:ph type="pic" sz="quarter" idx="14" hasCustomPrompt="1"/>
          </p:nvPr>
        </p:nvSpPr>
        <p:spPr>
          <a:xfrm>
            <a:off x="0" y="1"/>
            <a:ext cx="24382413" cy="12619038"/>
          </a:xfrm>
          <a:solidFill>
            <a:srgbClr val="D5DBE0"/>
          </a:solidFill>
        </p:spPr>
        <p:txBody>
          <a:bodyPr tIns="4680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
        <p:nvSpPr>
          <p:cNvPr id="2" name="Titel 1"/>
          <p:cNvSpPr>
            <a:spLocks noGrp="1"/>
          </p:cNvSpPr>
          <p:nvPr>
            <p:ph type="title" hasCustomPrompt="1"/>
          </p:nvPr>
        </p:nvSpPr>
        <p:spPr>
          <a:effectLst/>
        </p:spPr>
        <p:txBody>
          <a:bodyPr/>
          <a:lstStyle>
            <a:lvl1pPr>
              <a:defRPr>
                <a:solidFill>
                  <a:srgbClr val="003D6D"/>
                </a:solidFill>
              </a:defRPr>
            </a:lvl1pPr>
          </a:lstStyle>
          <a:p>
            <a:r>
              <a:rPr lang="de-DE"/>
              <a:t>Title </a:t>
            </a:r>
            <a:r>
              <a:rPr lang="de-DE" err="1"/>
              <a:t>of</a:t>
            </a:r>
            <a:r>
              <a:rPr lang="de-DE"/>
              <a:t> </a:t>
            </a:r>
            <a:r>
              <a:rPr lang="de-DE" err="1"/>
              <a:t>the</a:t>
            </a:r>
            <a:r>
              <a:rPr lang="de-DE"/>
              <a:t> </a:t>
            </a:r>
            <a:r>
              <a:rPr lang="de-DE" err="1"/>
              <a:t>chart</a:t>
            </a:r>
            <a:endParaRPr lang="de-DE"/>
          </a:p>
        </p:txBody>
      </p:sp>
      <p:sp>
        <p:nvSpPr>
          <p:cNvPr id="6" name="Fußzeilenplatzhalter 5">
            <a:extLst>
              <a:ext uri="{FF2B5EF4-FFF2-40B4-BE49-F238E27FC236}">
                <a16:creationId xmlns:a16="http://schemas.microsoft.com/office/drawing/2014/main" id="{52A075B1-7D96-4953-8CBC-65EB9DE139C3}"/>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7" name="Datumsplatzhalter 6">
            <a:extLst>
              <a:ext uri="{FF2B5EF4-FFF2-40B4-BE49-F238E27FC236}">
                <a16:creationId xmlns:a16="http://schemas.microsoft.com/office/drawing/2014/main" id="{14FE043E-64E0-48F5-B5F9-261DA345EF1D}"/>
              </a:ext>
            </a:extLst>
          </p:cNvPr>
          <p:cNvSpPr>
            <a:spLocks noGrp="1"/>
          </p:cNvSpPr>
          <p:nvPr>
            <p:ph type="dt" sz="half" idx="16"/>
          </p:nvPr>
        </p:nvSpPr>
        <p:spPr/>
        <p:txBody>
          <a:bodyPr/>
          <a:lstStyle/>
          <a:p>
            <a:fld id="{CC7AA711-5767-44D4-A53F-7AC7B51E6C8F}"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720001"/>
            <a:ext cx="22595543" cy="1167166"/>
          </a:xfrm>
          <a:prstGeom prst="rect">
            <a:avLst/>
          </a:prstGeom>
        </p:spPr>
        <p:txBody>
          <a:bodyPr vert="horz" lIns="91440" tIns="45720" rIns="91440" bIns="45720" rtlCol="0" anchor="t">
            <a:normAutofit/>
          </a:bodyPr>
          <a:lstStyle/>
          <a:p>
            <a:r>
              <a:rPr lang="de-DE"/>
              <a:t>Mastertitelformat bearbeiten</a:t>
            </a:r>
            <a:endParaRPr lang="en-US"/>
          </a:p>
        </p:txBody>
      </p:sp>
      <p:sp>
        <p:nvSpPr>
          <p:cNvPr id="3" name="Text Placeholder 2"/>
          <p:cNvSpPr>
            <a:spLocks noGrp="1"/>
          </p:cNvSpPr>
          <p:nvPr>
            <p:ph type="body" idx="1"/>
          </p:nvPr>
        </p:nvSpPr>
        <p:spPr>
          <a:xfrm>
            <a:off x="719999" y="2880000"/>
            <a:ext cx="22595544" cy="870267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18995065" y="12867669"/>
            <a:ext cx="4320479" cy="575282"/>
          </a:xfrm>
          <a:prstGeom prst="rect">
            <a:avLst/>
          </a:prstGeom>
        </p:spPr>
        <p:txBody>
          <a:bodyPr vert="horz" lIns="91440" tIns="45720" rIns="91440" bIns="45720" rtlCol="0" anchor="ctr"/>
          <a:lstStyle>
            <a:lvl1pPr algn="r">
              <a:defRPr sz="2000" b="0" i="0">
                <a:solidFill>
                  <a:srgbClr val="808A93"/>
                </a:solidFill>
                <a:latin typeface="Noto Sans" charset="0"/>
                <a:ea typeface="Noto Sans" charset="0"/>
                <a:cs typeface="Noto Sans" charset="0"/>
              </a:defRPr>
            </a:lvl1pPr>
          </a:lstStyle>
          <a:p>
            <a:fld id="{E3E58FE4-EBE1-4362-97C6-A44B3077F6F8}"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9" name="Date Placeholder 3"/>
          <p:cNvSpPr txBox="1">
            <a:spLocks/>
          </p:cNvSpPr>
          <p:nvPr/>
        </p:nvSpPr>
        <p:spPr>
          <a:xfrm>
            <a:off x="16494790" y="12867669"/>
            <a:ext cx="3497217" cy="420314"/>
          </a:xfrm>
          <a:prstGeom prst="rect">
            <a:avLst/>
          </a:prstGeom>
        </p:spPr>
        <p:txBody>
          <a:bodyPr vert="horz" lIns="91440" tIns="45720" rIns="91440" bIns="45720" rtlCol="0" anchor="ctr"/>
          <a:lstStyle>
            <a:defPPr>
              <a:defRPr lang="de-DE"/>
            </a:defPPr>
            <a:lvl1pPr marL="0" algn="r" defTabSz="1828709" rtl="0" eaLnBrk="1" latinLnBrk="0" hangingPunct="1">
              <a:defRPr sz="2400" b="0" i="0" kern="1200">
                <a:solidFill>
                  <a:srgbClr val="808A93"/>
                </a:solidFill>
                <a:latin typeface="Noto Sans" charset="0"/>
                <a:ea typeface="Noto Sans" charset="0"/>
                <a:cs typeface="Noto Sans" charset="0"/>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5" name="Fußzeilenplatzhalter 4">
            <a:extLst>
              <a:ext uri="{FF2B5EF4-FFF2-40B4-BE49-F238E27FC236}">
                <a16:creationId xmlns:a16="http://schemas.microsoft.com/office/drawing/2014/main" id="{8E119B94-0CF7-4115-9476-D1F6F1CF0CFE}"/>
              </a:ext>
            </a:extLst>
          </p:cNvPr>
          <p:cNvSpPr>
            <a:spLocks noGrp="1"/>
          </p:cNvSpPr>
          <p:nvPr>
            <p:ph type="ftr" sz="quarter" idx="3"/>
          </p:nvPr>
        </p:nvSpPr>
        <p:spPr>
          <a:xfrm>
            <a:off x="719999" y="12867668"/>
            <a:ext cx="14266591" cy="575282"/>
          </a:xfrm>
          <a:prstGeom prst="rect">
            <a:avLst/>
          </a:prstGeom>
        </p:spPr>
        <p:txBody>
          <a:bodyPr vert="horz" lIns="91440" tIns="45720" rIns="91440" bIns="45720" rtlCol="0" anchor="ctr"/>
          <a:lstStyle>
            <a:lvl1pPr algn="l">
              <a:defRPr sz="2000">
                <a:solidFill>
                  <a:srgbClr val="808A93"/>
                </a:solidFill>
              </a:defRPr>
            </a:lvl1pPr>
          </a:lstStyle>
          <a:p>
            <a:r>
              <a:rPr lang="en-US"/>
              <a:t>News and negativity| DW Akademie | Constructive Journalism Lab</a:t>
            </a:r>
            <a:endParaRPr lang="de-DE"/>
          </a:p>
        </p:txBody>
      </p:sp>
    </p:spTree>
    <p:extLst>
      <p:ext uri="{BB962C8B-B14F-4D97-AF65-F5344CB8AC3E}">
        <p14:creationId xmlns:p14="http://schemas.microsoft.com/office/powerpoint/2010/main" val="2092787347"/>
      </p:ext>
    </p:extLst>
  </p:cSld>
  <p:clrMap bg1="lt1" tx1="dk1" bg2="lt2" tx2="dk2" accent1="accent1" accent2="accent2" accent3="accent3" accent4="accent4" accent5="accent5" accent6="accent6" hlink="hlink" folHlink="folHlink"/>
  <p:sldLayoutIdLst>
    <p:sldLayoutId id="2147483673" r:id="rId1"/>
    <p:sldLayoutId id="2147483661" r:id="rId2"/>
    <p:sldLayoutId id="2147483672" r:id="rId3"/>
    <p:sldLayoutId id="2147483674" r:id="rId4"/>
    <p:sldLayoutId id="2147483684" r:id="rId5"/>
    <p:sldLayoutId id="2147483683" r:id="rId6"/>
    <p:sldLayoutId id="2147483675" r:id="rId7"/>
    <p:sldLayoutId id="2147483676" r:id="rId8"/>
    <p:sldLayoutId id="2147483678" r:id="rId9"/>
    <p:sldLayoutId id="2147483677" r:id="rId10"/>
    <p:sldLayoutId id="2147483679" r:id="rId11"/>
    <p:sldLayoutId id="2147483680" r:id="rId12"/>
    <p:sldLayoutId id="2147483681" r:id="rId13"/>
    <p:sldLayoutId id="2147483682" r:id="rId14"/>
  </p:sldLayoutIdLst>
  <p:hf sldNum="0" hdr="0"/>
  <p:txStyles>
    <p:titleStyle>
      <a:lvl1pPr algn="l" defTabSz="1828709" rtl="0" eaLnBrk="1" latinLnBrk="0" hangingPunct="1">
        <a:lnSpc>
          <a:spcPts val="9100"/>
        </a:lnSpc>
        <a:spcBef>
          <a:spcPct val="0"/>
        </a:spcBef>
        <a:buNone/>
        <a:defRPr sz="7000" b="0" i="0" kern="1200">
          <a:solidFill>
            <a:srgbClr val="003D6D"/>
          </a:solidFill>
          <a:latin typeface="Georgia" pitchFamily="18" charset="0"/>
          <a:ea typeface="Georgia" pitchFamily="18" charset="0"/>
          <a:cs typeface="Georgia" pitchFamily="18" charset="0"/>
        </a:defRPr>
      </a:lvl1pPr>
    </p:titleStyle>
    <p:bodyStyle>
      <a:lvl1pPr marL="685800" indent="-685800" algn="l" defTabSz="1828709" rtl="0" eaLnBrk="1" latinLnBrk="0" hangingPunct="1">
        <a:lnSpc>
          <a:spcPct val="150000"/>
        </a:lnSpc>
        <a:spcBef>
          <a:spcPts val="2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1pPr>
      <a:lvl2pPr marL="1600154" indent="-6858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2pPr>
      <a:lvl3pPr marL="2400209"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3pPr>
      <a:lvl4pPr marL="3314563"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4pPr>
      <a:lvl5pPr marL="4228917"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www.ipsos.com/en/perils"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app.sli.do/event/q1xwy5vg"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6CB471-CD41-430C-85DB-B61236AF2AED}"/>
              </a:ext>
            </a:extLst>
          </p:cNvPr>
          <p:cNvSpPr>
            <a:spLocks noGrp="1"/>
          </p:cNvSpPr>
          <p:nvPr>
            <p:ph type="ctrTitle"/>
          </p:nvPr>
        </p:nvSpPr>
        <p:spPr>
          <a:xfrm>
            <a:off x="938012" y="6857999"/>
            <a:ext cx="11431588" cy="3012141"/>
          </a:xfrm>
        </p:spPr>
        <p:txBody>
          <a:bodyPr/>
          <a:lstStyle/>
          <a:p>
            <a:r>
              <a:rPr lang="en-US"/>
              <a:t>Constructive Journalism</a:t>
            </a:r>
            <a:br>
              <a:rPr lang="en-US"/>
            </a:br>
            <a:r>
              <a:rPr lang="en-US">
                <a:solidFill>
                  <a:schemeClr val="bg1"/>
                </a:solidFill>
              </a:rPr>
              <a:t>News and negativity</a:t>
            </a:r>
            <a:endParaRPr lang="de-DE">
              <a:solidFill>
                <a:schemeClr val="bg1"/>
              </a:solidFill>
            </a:endParaRPr>
          </a:p>
        </p:txBody>
      </p:sp>
      <p:sp>
        <p:nvSpPr>
          <p:cNvPr id="3" name="Textplatzhalter 2">
            <a:extLst>
              <a:ext uri="{FF2B5EF4-FFF2-40B4-BE49-F238E27FC236}">
                <a16:creationId xmlns:a16="http://schemas.microsoft.com/office/drawing/2014/main" id="{F8EA7F1A-A20B-46F0-A344-F5B2547EC113}"/>
              </a:ext>
            </a:extLst>
          </p:cNvPr>
          <p:cNvSpPr>
            <a:spLocks noGrp="1"/>
          </p:cNvSpPr>
          <p:nvPr>
            <p:ph type="body" sz="quarter" idx="10"/>
          </p:nvPr>
        </p:nvSpPr>
        <p:spPr>
          <a:xfrm>
            <a:off x="938012" y="9870140"/>
            <a:ext cx="11431588" cy="1079347"/>
          </a:xfrm>
        </p:spPr>
        <p:txBody>
          <a:bodyPr/>
          <a:lstStyle/>
          <a:p>
            <a:r>
              <a:rPr lang="en-US">
                <a:latin typeface="Arial" panose="020B0604020202020204" pitchFamily="34" charset="0"/>
                <a:cs typeface="Arial" panose="020B0604020202020204" pitchFamily="34" charset="0"/>
              </a:rPr>
              <a:t>Overcoming news fatigue</a:t>
            </a:r>
            <a:endParaRPr lang="de-DE">
              <a:latin typeface="Arial" panose="020B0604020202020204" pitchFamily="34" charset="0"/>
              <a:cs typeface="Arial" panose="020B0604020202020204" pitchFamily="34" charset="0"/>
            </a:endParaRPr>
          </a:p>
        </p:txBody>
      </p:sp>
      <p:pic>
        <p:nvPicPr>
          <p:cNvPr id="7" name="Bildplatzhalter 6">
            <a:extLst>
              <a:ext uri="{FF2B5EF4-FFF2-40B4-BE49-F238E27FC236}">
                <a16:creationId xmlns:a16="http://schemas.microsoft.com/office/drawing/2014/main" id="{F2C24C08-DB06-1239-B871-6B7FAF39FF8A}"/>
              </a:ext>
            </a:extLst>
          </p:cNvPr>
          <p:cNvPicPr>
            <a:picLocks noGrp="1" noChangeAspect="1"/>
          </p:cNvPicPr>
          <p:nvPr>
            <p:ph type="pic" sz="quarter" idx="12"/>
          </p:nvPr>
        </p:nvPicPr>
        <p:blipFill>
          <a:blip r:embed="rId2"/>
          <a:srcRect l="3" r="3"/>
          <a:stretch>
            <a:fillRect/>
          </a:stretch>
        </p:blipFill>
        <p:spPr/>
      </p:pic>
    </p:spTree>
    <p:extLst>
      <p:ext uri="{BB962C8B-B14F-4D97-AF65-F5344CB8AC3E}">
        <p14:creationId xmlns:p14="http://schemas.microsoft.com/office/powerpoint/2010/main" val="2181474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a:t>Why do negative images attract our attention?</a:t>
            </a:r>
            <a:br>
              <a:rPr lang="en-US"/>
            </a:br>
            <a:endParaRPr lang="de-DE"/>
          </a:p>
        </p:txBody>
      </p:sp>
      <p:sp>
        <p:nvSpPr>
          <p:cNvPr id="4" name="Textplatzhalter 3"/>
          <p:cNvSpPr>
            <a:spLocks noGrp="1"/>
          </p:cNvSpPr>
          <p:nvPr>
            <p:ph type="body" sz="quarter" idx="12"/>
          </p:nvPr>
        </p:nvSpPr>
        <p:spPr>
          <a:xfrm>
            <a:off x="4682400" y="4453918"/>
            <a:ext cx="10739183" cy="4937759"/>
          </a:xfrm>
        </p:spPr>
        <p:txBody>
          <a:bodyPr/>
          <a:lstStyle/>
          <a:p>
            <a:pPr marL="0" indent="0" algn="ctr">
              <a:buNone/>
            </a:pPr>
            <a:endParaRPr lang="de-DE"/>
          </a:p>
          <a:p>
            <a:pPr marL="0" indent="0" algn="ctr">
              <a:buNone/>
            </a:pPr>
            <a:r>
              <a:rPr lang="de-DE" err="1">
                <a:latin typeface="Arial" panose="020B0604020202020204" pitchFamily="34" charset="0"/>
                <a:cs typeface="Arial" panose="020B0604020202020204" pitchFamily="34" charset="0"/>
              </a:rPr>
              <a:t>It’s</a:t>
            </a:r>
            <a:r>
              <a:rPr lang="de-DE">
                <a:latin typeface="Arial" panose="020B0604020202020204" pitchFamily="34" charset="0"/>
                <a:cs typeface="Arial" panose="020B0604020202020204" pitchFamily="34" charset="0"/>
              </a:rPr>
              <a:t> </a:t>
            </a:r>
            <a:r>
              <a:rPr lang="de-DE" err="1">
                <a:latin typeface="Arial" panose="020B0604020202020204" pitchFamily="34" charset="0"/>
                <a:cs typeface="Arial" panose="020B0604020202020204" pitchFamily="34" charset="0"/>
              </a:rPr>
              <a:t>our</a:t>
            </a:r>
            <a:r>
              <a:rPr lang="de-DE">
                <a:latin typeface="Arial" panose="020B0604020202020204" pitchFamily="34" charset="0"/>
                <a:cs typeface="Arial" panose="020B0604020202020204" pitchFamily="34" charset="0"/>
              </a:rPr>
              <a:t> </a:t>
            </a:r>
          </a:p>
          <a:p>
            <a:pPr marL="0" indent="0" algn="ctr">
              <a:buNone/>
            </a:pPr>
            <a:r>
              <a:rPr lang="de-DE">
                <a:solidFill>
                  <a:srgbClr val="003D6D"/>
                </a:solidFill>
                <a:latin typeface="Arial" panose="020B0604020202020204" pitchFamily="34" charset="0"/>
                <a:cs typeface="Arial" panose="020B0604020202020204" pitchFamily="34" charset="0"/>
              </a:rPr>
              <a:t>NEGATIVITY BIAS</a:t>
            </a:r>
          </a:p>
          <a:p>
            <a:pPr marL="0" indent="0">
              <a:buNone/>
            </a:pPr>
            <a:endParaRPr lang="de-DE"/>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F4ED635A-41B9-4891-B05D-F84B56887AE9}"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676832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err="1"/>
              <a:t>Negativity</a:t>
            </a:r>
            <a:r>
              <a:rPr lang="de-DE"/>
              <a:t> Bias</a:t>
            </a:r>
            <a:br>
              <a:rPr lang="de-DE"/>
            </a:br>
            <a:endParaRPr lang="de-DE"/>
          </a:p>
        </p:txBody>
      </p:sp>
      <p:sp>
        <p:nvSpPr>
          <p:cNvPr id="4" name="Textplatzhalter 3"/>
          <p:cNvSpPr>
            <a:spLocks noGrp="1"/>
          </p:cNvSpPr>
          <p:nvPr>
            <p:ph type="body" sz="quarter" idx="12"/>
          </p:nvPr>
        </p:nvSpPr>
        <p:spPr>
          <a:xfrm>
            <a:off x="11074236" y="2628598"/>
            <a:ext cx="10739183" cy="9756775"/>
          </a:xfrm>
        </p:spPr>
        <p:txBody>
          <a:bodyPr/>
          <a:lstStyle/>
          <a:p>
            <a:pPr marL="0" indent="0">
              <a:buNone/>
            </a:pPr>
            <a:endParaRPr lang="en-US" sz="4800" b="0" i="0" u="none" strike="noStrike" cap="none" dirty="0">
              <a:solidFill>
                <a:schemeClr val="dk1"/>
              </a:solidFill>
              <a:latin typeface="Arial"/>
              <a:ea typeface="Arial"/>
              <a:cs typeface="Arial"/>
              <a:sym typeface="Arial"/>
            </a:endParaRPr>
          </a:p>
          <a:p>
            <a:pPr marL="0" indent="0">
              <a:buNone/>
            </a:pPr>
            <a:endParaRPr lang="en-US" sz="4800" dirty="0">
              <a:solidFill>
                <a:schemeClr val="dk1"/>
              </a:solidFill>
              <a:latin typeface="Arial"/>
              <a:ea typeface="Arial"/>
              <a:cs typeface="Arial"/>
              <a:sym typeface="Arial"/>
            </a:endParaRPr>
          </a:p>
          <a:p>
            <a:pPr marL="0" indent="0">
              <a:buNone/>
            </a:pPr>
            <a:r>
              <a:rPr lang="en-US" sz="4800" b="0" i="0" u="none" strike="noStrike" cap="none" dirty="0">
                <a:solidFill>
                  <a:schemeClr val="dk1"/>
                </a:solidFill>
                <a:latin typeface="Arial"/>
                <a:ea typeface="Arial"/>
                <a:cs typeface="Arial"/>
                <a:sym typeface="Arial"/>
              </a:rPr>
              <a:t>Humans tend to pay more attention to, react to and remember bad events than good ones.</a:t>
            </a:r>
          </a:p>
          <a:p>
            <a:pPr marL="0" indent="0">
              <a:buNone/>
            </a:pPr>
            <a:endParaRPr lang="de-DE" dirty="0"/>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7B8FD2A4-E269-4675-9EA2-FD0468B01F8D}"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6" name="Textfeld 5">
            <a:extLst>
              <a:ext uri="{FF2B5EF4-FFF2-40B4-BE49-F238E27FC236}">
                <a16:creationId xmlns:a16="http://schemas.microsoft.com/office/drawing/2014/main" id="{BDEEB8C7-504D-F752-E896-56D624D22F7F}"/>
              </a:ext>
            </a:extLst>
          </p:cNvPr>
          <p:cNvSpPr txBox="1"/>
          <p:nvPr/>
        </p:nvSpPr>
        <p:spPr>
          <a:xfrm>
            <a:off x="1371600" y="4437528"/>
            <a:ext cx="8175812" cy="5170646"/>
          </a:xfrm>
          <a:prstGeom prst="rect">
            <a:avLst/>
          </a:prstGeom>
          <a:solidFill>
            <a:srgbClr val="7030A0"/>
          </a:solidFill>
        </p:spPr>
        <p:txBody>
          <a:bodyPr wrap="square" rtlCol="0">
            <a:spAutoFit/>
          </a:bodyPr>
          <a:lstStyle/>
          <a:p>
            <a:r>
              <a:rPr lang="en-US" sz="6600" dirty="0">
                <a:solidFill>
                  <a:schemeClr val="bg1"/>
                </a:solidFill>
                <a:latin typeface="Arial"/>
                <a:ea typeface="Arial"/>
                <a:cs typeface="Arial"/>
                <a:sym typeface="Arial"/>
              </a:rPr>
              <a:t>c</a:t>
            </a:r>
            <a:r>
              <a:rPr lang="en-US" sz="6600" b="0" i="0" u="none" strike="noStrike" cap="none" dirty="0">
                <a:solidFill>
                  <a:schemeClr val="bg1"/>
                </a:solidFill>
                <a:latin typeface="Arial"/>
                <a:ea typeface="Arial"/>
                <a:cs typeface="Arial"/>
                <a:sym typeface="Arial"/>
              </a:rPr>
              <a:t>ancer  		baby</a:t>
            </a:r>
          </a:p>
          <a:p>
            <a:endParaRPr lang="en-US" sz="6600" dirty="0">
              <a:solidFill>
                <a:schemeClr val="bg1"/>
              </a:solidFill>
              <a:latin typeface="Arial"/>
              <a:cs typeface="Arial"/>
              <a:sym typeface="Arial"/>
            </a:endParaRPr>
          </a:p>
          <a:p>
            <a:r>
              <a:rPr lang="en-US" sz="6600" dirty="0">
                <a:solidFill>
                  <a:schemeClr val="bg1"/>
                </a:solidFill>
                <a:latin typeface="Arial"/>
                <a:cs typeface="Arial"/>
                <a:sym typeface="Arial"/>
              </a:rPr>
              <a:t>bomb  	        smile</a:t>
            </a:r>
          </a:p>
          <a:p>
            <a:endParaRPr lang="en-US" sz="6600" dirty="0">
              <a:solidFill>
                <a:schemeClr val="bg1"/>
              </a:solidFill>
              <a:latin typeface="Arial"/>
              <a:cs typeface="Arial"/>
              <a:sym typeface="Arial"/>
            </a:endParaRPr>
          </a:p>
          <a:p>
            <a:r>
              <a:rPr lang="en-US" sz="6600" dirty="0">
                <a:solidFill>
                  <a:schemeClr val="bg1"/>
                </a:solidFill>
                <a:latin typeface="Arial"/>
                <a:cs typeface="Arial"/>
                <a:sym typeface="Arial"/>
              </a:rPr>
              <a:t>war 			fun</a:t>
            </a:r>
            <a:endParaRPr lang="de-DE" sz="6600" dirty="0">
              <a:solidFill>
                <a:schemeClr val="bg1"/>
              </a:solidFill>
            </a:endParaRPr>
          </a:p>
        </p:txBody>
      </p:sp>
    </p:spTree>
    <p:extLst>
      <p:ext uri="{BB962C8B-B14F-4D97-AF65-F5344CB8AC3E}">
        <p14:creationId xmlns:p14="http://schemas.microsoft.com/office/powerpoint/2010/main" val="409883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a:t>Evolution: The negativity bias helped our ancestors survive </a:t>
            </a:r>
            <a:br>
              <a:rPr lang="en-US"/>
            </a:br>
            <a:endParaRPr lang="de-DE"/>
          </a:p>
        </p:txBody>
      </p:sp>
      <p:sp>
        <p:nvSpPr>
          <p:cNvPr id="4" name="Textplatzhalter 3"/>
          <p:cNvSpPr>
            <a:spLocks noGrp="1"/>
          </p:cNvSpPr>
          <p:nvPr>
            <p:ph type="body" sz="quarter" idx="12"/>
          </p:nvPr>
        </p:nvSpPr>
        <p:spPr>
          <a:xfrm>
            <a:off x="720000" y="2862263"/>
            <a:ext cx="10739183" cy="2349818"/>
          </a:xfrm>
        </p:spPr>
        <p:txBody>
          <a:bodyPr/>
          <a:lstStyle/>
          <a:p>
            <a:pPr marL="0" indent="0">
              <a:buNone/>
            </a:pPr>
            <a:r>
              <a:rPr lang="en-US">
                <a:latin typeface="Arial" panose="020B0604020202020204" pitchFamily="34" charset="0"/>
                <a:cs typeface="Arial" panose="020B0604020202020204" pitchFamily="34" charset="0"/>
              </a:rPr>
              <a:t>    What is a threat to my life?!</a:t>
            </a:r>
          </a:p>
          <a:p>
            <a:pPr marL="0" indent="0">
              <a:buNone/>
            </a:pPr>
            <a:endParaRPr lang="en-US">
              <a:latin typeface="Arial" panose="020B0604020202020204" pitchFamily="34" charset="0"/>
              <a:cs typeface="Arial" panose="020B0604020202020204" pitchFamily="34" charset="0"/>
            </a:endParaRPr>
          </a:p>
          <a:p>
            <a:pPr marL="0" indent="0">
              <a:buNone/>
            </a:pPr>
            <a:endParaRPr lang="de-DE"/>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C7B8E992-D817-4A2A-9B88-2FA4D506E1B0}"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3" name="Textfeld 2">
            <a:extLst>
              <a:ext uri="{FF2B5EF4-FFF2-40B4-BE49-F238E27FC236}">
                <a16:creationId xmlns:a16="http://schemas.microsoft.com/office/drawing/2014/main" id="{EF3D6E42-A9D1-EE39-DE21-A375866B7C1F}"/>
              </a:ext>
            </a:extLst>
          </p:cNvPr>
          <p:cNvSpPr txBox="1"/>
          <p:nvPr/>
        </p:nvSpPr>
        <p:spPr>
          <a:xfrm>
            <a:off x="4627974" y="5791200"/>
            <a:ext cx="6450640" cy="2723823"/>
          </a:xfrm>
          <a:prstGeom prst="rect">
            <a:avLst/>
          </a:prstGeom>
          <a:noFill/>
        </p:spPr>
        <p:txBody>
          <a:bodyPr wrap="square" rtlCol="0">
            <a:spAutoFit/>
          </a:bodyPr>
          <a:lstStyle/>
          <a:p>
            <a:r>
              <a:rPr lang="en-US" sz="4500" dirty="0">
                <a:latin typeface="Arial" panose="020B0604020202020204" pitchFamily="34" charset="0"/>
                <a:cs typeface="Arial" panose="020B0604020202020204" pitchFamily="34" charset="0"/>
              </a:rPr>
              <a:t>We tend to react faster and stronger to negative news/events</a:t>
            </a:r>
          </a:p>
          <a:p>
            <a:endParaRPr lang="de-DE" dirty="0"/>
          </a:p>
        </p:txBody>
      </p:sp>
      <p:sp>
        <p:nvSpPr>
          <p:cNvPr id="6" name="Textfeld 5">
            <a:extLst>
              <a:ext uri="{FF2B5EF4-FFF2-40B4-BE49-F238E27FC236}">
                <a16:creationId xmlns:a16="http://schemas.microsoft.com/office/drawing/2014/main" id="{07F0C836-5BD0-F3C5-E25B-78E41C00A96E}"/>
              </a:ext>
            </a:extLst>
          </p:cNvPr>
          <p:cNvSpPr txBox="1"/>
          <p:nvPr/>
        </p:nvSpPr>
        <p:spPr>
          <a:xfrm>
            <a:off x="4627974" y="9412636"/>
            <a:ext cx="6000750" cy="2031325"/>
          </a:xfrm>
          <a:prstGeom prst="rect">
            <a:avLst/>
          </a:prstGeom>
          <a:noFill/>
        </p:spPr>
        <p:txBody>
          <a:bodyPr wrap="square" rtlCol="0">
            <a:spAutoFit/>
          </a:bodyPr>
          <a:lstStyle/>
          <a:p>
            <a:r>
              <a:rPr lang="en-US" sz="4500" dirty="0">
                <a:latin typeface="Arial" panose="020B0604020202020204" pitchFamily="34" charset="0"/>
                <a:cs typeface="Arial" panose="020B0604020202020204" pitchFamily="34" charset="0"/>
              </a:rPr>
              <a:t>We tend to ruminate more over problems</a:t>
            </a:r>
          </a:p>
          <a:p>
            <a:endParaRPr lang="de-DE" dirty="0"/>
          </a:p>
        </p:txBody>
      </p:sp>
      <p:sp>
        <p:nvSpPr>
          <p:cNvPr id="9" name="Legende mit Pfeil nach rechts 8">
            <a:extLst>
              <a:ext uri="{FF2B5EF4-FFF2-40B4-BE49-F238E27FC236}">
                <a16:creationId xmlns:a16="http://schemas.microsoft.com/office/drawing/2014/main" id="{FF3C79C9-22C5-7A16-52E8-5E6661D9143A}"/>
              </a:ext>
            </a:extLst>
          </p:cNvPr>
          <p:cNvSpPr/>
          <p:nvPr/>
        </p:nvSpPr>
        <p:spPr>
          <a:xfrm>
            <a:off x="1767840" y="5791200"/>
            <a:ext cx="1828800" cy="19812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Legende mit Pfeil nach rechts 9">
            <a:extLst>
              <a:ext uri="{FF2B5EF4-FFF2-40B4-BE49-F238E27FC236}">
                <a16:creationId xmlns:a16="http://schemas.microsoft.com/office/drawing/2014/main" id="{49BEA3E0-9AC3-5907-CAED-3D35FA326D9B}"/>
              </a:ext>
            </a:extLst>
          </p:cNvPr>
          <p:cNvSpPr/>
          <p:nvPr/>
        </p:nvSpPr>
        <p:spPr>
          <a:xfrm>
            <a:off x="1859280" y="9184015"/>
            <a:ext cx="1828800" cy="19812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0196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err="1"/>
              <a:t>Negativity</a:t>
            </a:r>
            <a:r>
              <a:rPr lang="de-DE"/>
              <a:t> Bias</a:t>
            </a:r>
            <a:br>
              <a:rPr lang="de-DE"/>
            </a:br>
            <a:endParaRPr lang="de-DE"/>
          </a:p>
        </p:txBody>
      </p:sp>
      <p:sp>
        <p:nvSpPr>
          <p:cNvPr id="4" name="Textplatzhalter 3"/>
          <p:cNvSpPr>
            <a:spLocks noGrp="1"/>
          </p:cNvSpPr>
          <p:nvPr>
            <p:ph type="body" sz="quarter" idx="12"/>
          </p:nvPr>
        </p:nvSpPr>
        <p:spPr>
          <a:xfrm>
            <a:off x="719999" y="5001182"/>
            <a:ext cx="10739183" cy="3713636"/>
          </a:xfrm>
        </p:spPr>
        <p:txBody>
          <a:bodyPr/>
          <a:lstStyle/>
          <a:p>
            <a:pPr marL="0" indent="0" algn="ctr">
              <a:buNone/>
            </a:pPr>
            <a:r>
              <a:rPr lang="en-US" sz="4800" b="0" i="0" u="none" strike="noStrike" cap="none">
                <a:solidFill>
                  <a:schemeClr val="dk1"/>
                </a:solidFill>
                <a:latin typeface="Arial"/>
                <a:ea typeface="Arial"/>
                <a:cs typeface="Arial"/>
                <a:sym typeface="Arial"/>
              </a:rPr>
              <a:t>Is there both good and bad news? </a:t>
            </a:r>
            <a:endParaRPr lang="en-US" sz="3200" b="0" i="0" u="none" strike="noStrike" cap="none">
              <a:solidFill>
                <a:srgbClr val="000000"/>
              </a:solidFill>
              <a:latin typeface="Arial"/>
              <a:ea typeface="Arial"/>
              <a:cs typeface="Arial"/>
              <a:sym typeface="Arial"/>
            </a:endParaRPr>
          </a:p>
          <a:p>
            <a:pPr marL="0" indent="0">
              <a:buNone/>
            </a:pPr>
            <a:endParaRPr lang="de-DE"/>
          </a:p>
        </p:txBody>
      </p:sp>
      <p:sp>
        <p:nvSpPr>
          <p:cNvPr id="7" name="Textplatzhalter 6"/>
          <p:cNvSpPr>
            <a:spLocks noGrp="1"/>
          </p:cNvSpPr>
          <p:nvPr>
            <p:ph type="body" sz="quarter" idx="16"/>
          </p:nvPr>
        </p:nvSpPr>
        <p:spPr>
          <a:xfrm>
            <a:off x="12576360" y="5001182"/>
            <a:ext cx="10739183" cy="3713636"/>
          </a:xfrm>
        </p:spPr>
        <p:txBody>
          <a:bodyPr/>
          <a:lstStyle/>
          <a:p>
            <a:pPr marL="0" indent="0" algn="ctr">
              <a:buNone/>
            </a:pPr>
            <a:r>
              <a:rPr lang="en-US" sz="4800" b="0" i="0" u="none" strike="noStrike" cap="none">
                <a:solidFill>
                  <a:schemeClr val="dk1"/>
                </a:solidFill>
                <a:latin typeface="Arial"/>
                <a:ea typeface="Arial"/>
                <a:cs typeface="Arial"/>
                <a:sym typeface="Arial"/>
              </a:rPr>
              <a:t>The focus is often on the bad. </a:t>
            </a:r>
            <a:endParaRPr lang="en-US" sz="3200" b="0" i="0" u="none" strike="noStrike" cap="none">
              <a:solidFill>
                <a:srgbClr val="000000"/>
              </a:solidFill>
              <a:latin typeface="Arial"/>
              <a:ea typeface="Arial"/>
              <a:cs typeface="Arial"/>
              <a:sym typeface="Arial"/>
            </a:endParaRPr>
          </a:p>
          <a:p>
            <a:endParaRPr lang="de-DE"/>
          </a:p>
        </p:txBody>
      </p:sp>
      <p:sp>
        <p:nvSpPr>
          <p:cNvPr id="9" name="Fußzeilenplatzhalter 8">
            <a:extLst>
              <a:ext uri="{FF2B5EF4-FFF2-40B4-BE49-F238E27FC236}">
                <a16:creationId xmlns:a16="http://schemas.microsoft.com/office/drawing/2014/main" id="{7128FEA6-E798-48A3-9297-793AA8FA363E}"/>
              </a:ext>
            </a:extLst>
          </p:cNvPr>
          <p:cNvSpPr>
            <a:spLocks noGrp="1"/>
          </p:cNvSpPr>
          <p:nvPr>
            <p:ph type="ftr" sz="quarter" idx="18"/>
          </p:nvPr>
        </p:nvSpPr>
        <p:spPr/>
        <p:txBody>
          <a:bodyPr/>
          <a:lstStyle/>
          <a:p>
            <a:r>
              <a:rPr lang="en-US"/>
              <a:t>News and negativity| DW Akademie | Constructive Journalism Lab</a:t>
            </a:r>
            <a:endParaRPr lang="de-DE"/>
          </a:p>
        </p:txBody>
      </p:sp>
      <p:sp>
        <p:nvSpPr>
          <p:cNvPr id="11" name="Datumsplatzhalter 10">
            <a:extLst>
              <a:ext uri="{FF2B5EF4-FFF2-40B4-BE49-F238E27FC236}">
                <a16:creationId xmlns:a16="http://schemas.microsoft.com/office/drawing/2014/main" id="{082C1889-1F63-42D6-917F-6725A736CE74}"/>
              </a:ext>
            </a:extLst>
          </p:cNvPr>
          <p:cNvSpPr>
            <a:spLocks noGrp="1"/>
          </p:cNvSpPr>
          <p:nvPr>
            <p:ph type="dt" sz="half" idx="19"/>
          </p:nvPr>
        </p:nvSpPr>
        <p:spPr/>
        <p:txBody>
          <a:bodyPr/>
          <a:lstStyle/>
          <a:p>
            <a:fld id="{35580227-83AF-4CFF-987B-E08E015AB25D}"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3100211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normAutofit/>
          </a:bodyPr>
          <a:lstStyle/>
          <a:p>
            <a:r>
              <a:rPr lang="de-DE"/>
              <a:t>More </a:t>
            </a:r>
            <a:r>
              <a:rPr lang="de-DE" err="1"/>
              <a:t>biases</a:t>
            </a:r>
            <a:r>
              <a:rPr lang="de-DE"/>
              <a:t>…</a:t>
            </a:r>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a:xfrm>
            <a:off x="720725" y="2880000"/>
            <a:ext cx="22597200" cy="2462147"/>
          </a:xfrm>
        </p:spPr>
        <p:txBody>
          <a:bodyPr vert="horz" lIns="91440" tIns="45720" rIns="91440" bIns="45720" rtlCol="0" anchor="t">
            <a:normAutofit/>
          </a:bodyPr>
          <a:lstStyle/>
          <a:p>
            <a:pPr>
              <a:buFont typeface="Arial" panose="020B0604020202020204" pitchFamily="34" charset="0"/>
              <a:buChar char="•"/>
            </a:pPr>
            <a:r>
              <a:rPr lang="en-US" b="1">
                <a:latin typeface="Arial"/>
                <a:ea typeface="DW Noto Sans"/>
                <a:cs typeface="Arial"/>
              </a:rPr>
              <a:t>Availability bias</a:t>
            </a:r>
            <a:r>
              <a:rPr lang="en-US">
                <a:latin typeface="Arial"/>
                <a:ea typeface="DW Noto Sans"/>
                <a:cs typeface="Arial"/>
              </a:rPr>
              <a:t> – Things that come immediately to mind seem more representative than they actually are</a:t>
            </a:r>
          </a:p>
          <a:p>
            <a:pPr marL="0" indent="0">
              <a:buNone/>
            </a:pPr>
            <a:endParaRPr lang="en-US">
              <a:latin typeface="Arial" panose="020B0604020202020204" pitchFamily="34" charset="0"/>
              <a:cs typeface="Arial" panose="020B0604020202020204" pitchFamily="34" charset="0"/>
            </a:endParaRPr>
          </a:p>
          <a:p>
            <a:pPr marL="0" indent="0">
              <a:buNone/>
            </a:pPr>
            <a:endParaRPr lang="de-DE"/>
          </a:p>
        </p:txBody>
      </p:sp>
      <p:sp>
        <p:nvSpPr>
          <p:cNvPr id="4" name="Fußzeilenplatzhalter 3">
            <a:extLst>
              <a:ext uri="{FF2B5EF4-FFF2-40B4-BE49-F238E27FC236}">
                <a16:creationId xmlns:a16="http://schemas.microsoft.com/office/drawing/2014/main" id="{BD71BC89-215F-413B-9C7E-80F38A98ED55}"/>
              </a:ext>
            </a:extLst>
          </p:cNvPr>
          <p:cNvSpPr>
            <a:spLocks noGrp="1"/>
          </p:cNvSpPr>
          <p:nvPr>
            <p:ph type="ftr" sz="quarter" idx="14"/>
          </p:nvPr>
        </p:nvSpPr>
        <p:spPr/>
        <p:txBody>
          <a:bodyPr/>
          <a:lstStyle/>
          <a:p>
            <a:r>
              <a:rPr lang="en-US"/>
              <a:t>News and negativity| DW Akademie | Constructive Journalism Lab</a:t>
            </a:r>
            <a:endParaRPr lang="de-DE"/>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FF89F7D4-4569-48A2-A126-B4E59270B7C2}"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6" name="Textplatzhalter 2">
            <a:extLst>
              <a:ext uri="{FF2B5EF4-FFF2-40B4-BE49-F238E27FC236}">
                <a16:creationId xmlns:a16="http://schemas.microsoft.com/office/drawing/2014/main" id="{B26D6F11-7BA5-859C-6EBF-6D0EEBB6C0DB}"/>
              </a:ext>
            </a:extLst>
          </p:cNvPr>
          <p:cNvSpPr txBox="1">
            <a:spLocks/>
          </p:cNvSpPr>
          <p:nvPr/>
        </p:nvSpPr>
        <p:spPr>
          <a:xfrm>
            <a:off x="892606" y="6145193"/>
            <a:ext cx="22597200" cy="2959714"/>
          </a:xfrm>
          <a:prstGeom prst="rect">
            <a:avLst/>
          </a:prstGeom>
        </p:spPr>
        <p:txBody>
          <a:bodyPr vert="horz" lIns="91440" tIns="45720" rIns="91440" bIns="45720" rtlCol="0" anchor="t">
            <a:normAutofit/>
          </a:bodyPr>
          <a:lstStyle>
            <a:lvl1pPr marL="685800" indent="-685800" algn="l" defTabSz="1828709" rtl="0" eaLnBrk="1" latinLnBrk="0" hangingPunct="1">
              <a:lnSpc>
                <a:spcPct val="150000"/>
              </a:lnSpc>
              <a:spcBef>
                <a:spcPts val="2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1pPr>
            <a:lvl2pPr marL="1600154" indent="-6858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2pPr>
            <a:lvl3pPr marL="2400209"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3pPr>
            <a:lvl4pPr marL="3314563"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4pPr>
            <a:lvl5pPr marL="4228917"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Arial" panose="020B0604020202020204" pitchFamily="34" charset="0"/>
              <a:buChar char="•"/>
            </a:pPr>
            <a:r>
              <a:rPr lang="en-US" b="1">
                <a:latin typeface="Arial"/>
                <a:ea typeface="DW Noto Sans"/>
                <a:cs typeface="Arial"/>
              </a:rPr>
              <a:t>Confirmation bias</a:t>
            </a:r>
            <a:r>
              <a:rPr lang="en-US">
                <a:latin typeface="Arial"/>
                <a:ea typeface="DW Noto Sans"/>
                <a:cs typeface="Arial"/>
              </a:rPr>
              <a:t> – Tendency to seek information that backs up what you already believe. </a:t>
            </a:r>
            <a:endParaRPr lang="en-US">
              <a:latin typeface="Arial" panose="020B0604020202020204" pitchFamily="34" charset="0"/>
              <a:cs typeface="Arial" panose="020B0604020202020204" pitchFamily="34" charset="0"/>
            </a:endParaRPr>
          </a:p>
          <a:p>
            <a:pPr marL="0" indent="0">
              <a:buFont typeface="Arial" charset="0"/>
              <a:buNone/>
            </a:pPr>
            <a:endParaRPr lang="en-US">
              <a:latin typeface="Arial" panose="020B0604020202020204" pitchFamily="34" charset="0"/>
              <a:cs typeface="Arial" panose="020B0604020202020204" pitchFamily="34" charset="0"/>
            </a:endParaRPr>
          </a:p>
          <a:p>
            <a:pPr marL="0" indent="0">
              <a:buFont typeface="Arial" charset="0"/>
              <a:buNone/>
            </a:pPr>
            <a:endParaRPr lang="de-DE"/>
          </a:p>
        </p:txBody>
      </p:sp>
      <p:sp>
        <p:nvSpPr>
          <p:cNvPr id="7" name="Textplatzhalter 2">
            <a:extLst>
              <a:ext uri="{FF2B5EF4-FFF2-40B4-BE49-F238E27FC236}">
                <a16:creationId xmlns:a16="http://schemas.microsoft.com/office/drawing/2014/main" id="{6F5D9668-E5D7-13B5-9727-B745A4482058}"/>
              </a:ext>
            </a:extLst>
          </p:cNvPr>
          <p:cNvSpPr txBox="1">
            <a:spLocks/>
          </p:cNvSpPr>
          <p:nvPr/>
        </p:nvSpPr>
        <p:spPr>
          <a:xfrm>
            <a:off x="892606" y="9493602"/>
            <a:ext cx="22597200" cy="2465919"/>
          </a:xfrm>
          <a:prstGeom prst="rect">
            <a:avLst/>
          </a:prstGeom>
        </p:spPr>
        <p:txBody>
          <a:bodyPr vert="horz" lIns="91440" tIns="45720" rIns="91440" bIns="45720" rtlCol="0" anchor="t">
            <a:normAutofit/>
          </a:bodyPr>
          <a:lstStyle>
            <a:lvl1pPr marL="685800" indent="-685800" algn="l" defTabSz="1828709" rtl="0" eaLnBrk="1" latinLnBrk="0" hangingPunct="1">
              <a:lnSpc>
                <a:spcPct val="150000"/>
              </a:lnSpc>
              <a:spcBef>
                <a:spcPts val="2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1pPr>
            <a:lvl2pPr marL="1600154" indent="-6858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2pPr>
            <a:lvl3pPr marL="2400209"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3pPr>
            <a:lvl4pPr marL="3314563"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4pPr>
            <a:lvl5pPr marL="4228917"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Arial" panose="020B0604020202020204" pitchFamily="34" charset="0"/>
              <a:buChar char="•"/>
            </a:pPr>
            <a:r>
              <a:rPr lang="en-US" b="1">
                <a:latin typeface="Arial"/>
                <a:ea typeface="DW Noto Sans"/>
                <a:cs typeface="Arial"/>
              </a:rPr>
              <a:t>Anecdotal evidence</a:t>
            </a:r>
            <a:r>
              <a:rPr lang="en-US">
                <a:latin typeface="Arial"/>
                <a:ea typeface="DW Noto Sans"/>
                <a:cs typeface="Arial"/>
              </a:rPr>
              <a:t> – A claim relying only on personal observation, collected in a non-systematic manner. </a:t>
            </a:r>
            <a:endParaRPr lang="en-US">
              <a:latin typeface="Arial" panose="020B0604020202020204" pitchFamily="34" charset="0"/>
              <a:cs typeface="Arial" panose="020B0604020202020204" pitchFamily="34" charset="0"/>
            </a:endParaRPr>
          </a:p>
          <a:p>
            <a:pPr marL="0" indent="0">
              <a:buFont typeface="Arial" charset="0"/>
              <a:buNone/>
            </a:pPr>
            <a:endParaRPr lang="en-US">
              <a:latin typeface="Arial" panose="020B0604020202020204" pitchFamily="34" charset="0"/>
              <a:cs typeface="Arial" panose="020B0604020202020204" pitchFamily="34" charset="0"/>
            </a:endParaRPr>
          </a:p>
          <a:p>
            <a:pPr marL="0" indent="0">
              <a:buFont typeface="Arial" charset="0"/>
              <a:buNone/>
            </a:pPr>
            <a:endParaRPr lang="de-DE"/>
          </a:p>
        </p:txBody>
      </p:sp>
    </p:spTree>
    <p:extLst>
      <p:ext uri="{BB962C8B-B14F-4D97-AF65-F5344CB8AC3E}">
        <p14:creationId xmlns:p14="http://schemas.microsoft.com/office/powerpoint/2010/main" val="293107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E96800C-005F-4241-8FE0-8F20D51D25AF}"/>
              </a:ext>
            </a:extLst>
          </p:cNvPr>
          <p:cNvSpPr>
            <a:spLocks noGrp="1"/>
          </p:cNvSpPr>
          <p:nvPr>
            <p:ph type="body" sz="quarter" idx="11"/>
          </p:nvPr>
        </p:nvSpPr>
        <p:spPr/>
        <p:txBody>
          <a:bodyPr/>
          <a:lstStyle/>
          <a:p>
            <a:r>
              <a:rPr lang="en-US" dirty="0"/>
              <a:t>“Remember your math: an </a:t>
            </a:r>
            <a:r>
              <a:rPr lang="en-US" dirty="0" err="1">
                <a:solidFill>
                  <a:schemeClr val="accent3"/>
                </a:solidFill>
              </a:rPr>
              <a:t>andecdote</a:t>
            </a:r>
            <a:r>
              <a:rPr lang="en-US" dirty="0"/>
              <a:t> is not a trend”</a:t>
            </a:r>
            <a:endParaRPr lang="de-DE" dirty="0"/>
          </a:p>
        </p:txBody>
      </p:sp>
      <p:sp>
        <p:nvSpPr>
          <p:cNvPr id="3" name="Textplatzhalter 2">
            <a:extLst>
              <a:ext uri="{FF2B5EF4-FFF2-40B4-BE49-F238E27FC236}">
                <a16:creationId xmlns:a16="http://schemas.microsoft.com/office/drawing/2014/main" id="{F09A0804-F67A-4879-A09C-C8E952C5A627}"/>
              </a:ext>
            </a:extLst>
          </p:cNvPr>
          <p:cNvSpPr>
            <a:spLocks noGrp="1"/>
          </p:cNvSpPr>
          <p:nvPr>
            <p:ph type="body" sz="quarter" idx="12"/>
          </p:nvPr>
        </p:nvSpPr>
        <p:spPr/>
        <p:txBody>
          <a:bodyPr/>
          <a:lstStyle/>
          <a:p>
            <a:r>
              <a:rPr lang="en-GB" sz="3600" b="0" i="0" u="none" strike="noStrike" cap="none" dirty="0">
                <a:solidFill>
                  <a:srgbClr val="000000"/>
                </a:solidFill>
                <a:latin typeface="Arial"/>
                <a:ea typeface="Arial"/>
                <a:cs typeface="Arial"/>
                <a:sym typeface="Arial"/>
              </a:rPr>
              <a:t>Steven Pinker</a:t>
            </a:r>
            <a:endParaRPr lang="de-DE" dirty="0"/>
          </a:p>
        </p:txBody>
      </p:sp>
      <p:sp>
        <p:nvSpPr>
          <p:cNvPr id="4" name="Fußzeilenplatzhalter 3">
            <a:extLst>
              <a:ext uri="{FF2B5EF4-FFF2-40B4-BE49-F238E27FC236}">
                <a16:creationId xmlns:a16="http://schemas.microsoft.com/office/drawing/2014/main" id="{097FAF89-D978-40FC-B8A7-F00AF906D0F8}"/>
              </a:ext>
            </a:extLst>
          </p:cNvPr>
          <p:cNvSpPr>
            <a:spLocks noGrp="1"/>
          </p:cNvSpPr>
          <p:nvPr>
            <p:ph type="ftr" sz="quarter" idx="14"/>
          </p:nvPr>
        </p:nvSpPr>
        <p:spPr/>
        <p:txBody>
          <a:bodyPr/>
          <a:lstStyle/>
          <a:p>
            <a:r>
              <a:rPr lang="en-US"/>
              <a:t>News and negativity| DW Akademie | Constructive Journalism Lab</a:t>
            </a:r>
            <a:endParaRPr lang="de-DE"/>
          </a:p>
        </p:txBody>
      </p:sp>
      <p:sp>
        <p:nvSpPr>
          <p:cNvPr id="5" name="Datumsplatzhalter 4">
            <a:extLst>
              <a:ext uri="{FF2B5EF4-FFF2-40B4-BE49-F238E27FC236}">
                <a16:creationId xmlns:a16="http://schemas.microsoft.com/office/drawing/2014/main" id="{FB4AD87C-5EC4-4B8B-BB64-EF8F13097AC6}"/>
              </a:ext>
            </a:extLst>
          </p:cNvPr>
          <p:cNvSpPr>
            <a:spLocks noGrp="1"/>
          </p:cNvSpPr>
          <p:nvPr>
            <p:ph type="dt" sz="half" idx="15"/>
          </p:nvPr>
        </p:nvSpPr>
        <p:spPr/>
        <p:txBody>
          <a:bodyPr/>
          <a:lstStyle/>
          <a:p>
            <a:fld id="{3ABC936F-5781-4134-88F1-272F2082C9F7}"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254397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p:txBody>
          <a:bodyPr/>
          <a:lstStyle/>
          <a:p>
            <a:fld id="{CC31356F-DDBD-4A59-BFBD-B6198EE8FD1C}"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9" name="Bildplatzhalter 8">
            <a:extLst>
              <a:ext uri="{FF2B5EF4-FFF2-40B4-BE49-F238E27FC236}">
                <a16:creationId xmlns:a16="http://schemas.microsoft.com/office/drawing/2014/main" id="{ED7635DF-5F91-CBED-DD3A-05F1C8F05971}"/>
              </a:ext>
            </a:extLst>
          </p:cNvPr>
          <p:cNvPicPr>
            <a:picLocks noGrp="1" noChangeAspect="1"/>
          </p:cNvPicPr>
          <p:nvPr>
            <p:ph type="pic" sz="quarter" idx="14"/>
          </p:nvPr>
        </p:nvPicPr>
        <p:blipFill>
          <a:blip r:embed="rId2"/>
          <a:srcRect t="16" b="16"/>
          <a:stretch>
            <a:fillRect/>
          </a:stretch>
        </p:blipFill>
        <p:spPr/>
      </p:pic>
      <p:sp>
        <p:nvSpPr>
          <p:cNvPr id="3" name="Titel 2"/>
          <p:cNvSpPr>
            <a:spLocks noGrp="1"/>
          </p:cNvSpPr>
          <p:nvPr>
            <p:ph type="title"/>
          </p:nvPr>
        </p:nvSpPr>
        <p:spPr/>
        <p:txBody>
          <a:bodyPr>
            <a:normAutofit/>
          </a:bodyPr>
          <a:lstStyle/>
          <a:p>
            <a:r>
              <a:rPr lang="en-US">
                <a:solidFill>
                  <a:schemeClr val="bg1"/>
                </a:solidFill>
              </a:rPr>
              <a:t>The effects of so much negativity</a:t>
            </a:r>
            <a:endParaRPr lang="de-DE">
              <a:solidFill>
                <a:schemeClr val="bg1"/>
              </a:solidFill>
            </a:endParaRPr>
          </a:p>
        </p:txBody>
      </p:sp>
    </p:spTree>
    <p:extLst>
      <p:ext uri="{BB962C8B-B14F-4D97-AF65-F5344CB8AC3E}">
        <p14:creationId xmlns:p14="http://schemas.microsoft.com/office/powerpoint/2010/main" val="2540092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a:t>How does negative news 24/7 affect audiences?</a:t>
            </a:r>
            <a:br>
              <a:rPr lang="en-US"/>
            </a:br>
            <a:endParaRPr lang="de-DE"/>
          </a:p>
        </p:txBody>
      </p:sp>
      <p:sp>
        <p:nvSpPr>
          <p:cNvPr id="4" name="Textplatzhalter 3"/>
          <p:cNvSpPr>
            <a:spLocks noGrp="1"/>
          </p:cNvSpPr>
          <p:nvPr>
            <p:ph type="body" sz="quarter" idx="12"/>
          </p:nvPr>
        </p:nvSpPr>
        <p:spPr>
          <a:xfrm>
            <a:off x="2621280" y="3589943"/>
            <a:ext cx="8321040" cy="6586538"/>
          </a:xfrm>
          <a:solidFill>
            <a:srgbClr val="C00000"/>
          </a:solidFill>
        </p:spPr>
        <p:txBody>
          <a:bodyPr/>
          <a:lstStyle/>
          <a:p>
            <a:pPr marL="0" indent="0" algn="ctr">
              <a:buNone/>
            </a:pPr>
            <a:endParaRPr lang="de-DE" dirty="0">
              <a:latin typeface="Arial" panose="020B0604020202020204" pitchFamily="34" charset="0"/>
              <a:cs typeface="Arial" panose="020B0604020202020204" pitchFamily="34" charset="0"/>
            </a:endParaRPr>
          </a:p>
          <a:p>
            <a:pPr marL="0" indent="0" algn="ctr">
              <a:buNone/>
            </a:pPr>
            <a:endParaRPr lang="de-DE" dirty="0">
              <a:solidFill>
                <a:schemeClr val="bg1"/>
              </a:solidFill>
              <a:latin typeface="Arial" panose="020B0604020202020204" pitchFamily="34" charset="0"/>
              <a:cs typeface="Arial" panose="020B0604020202020204" pitchFamily="34" charset="0"/>
            </a:endParaRPr>
          </a:p>
          <a:p>
            <a:pPr marL="0" indent="0" algn="ctr">
              <a:buNone/>
            </a:pPr>
            <a:r>
              <a:rPr lang="de-DE" dirty="0">
                <a:solidFill>
                  <a:schemeClr val="bg1"/>
                </a:solidFill>
                <a:latin typeface="Arial" panose="020B0604020202020204" pitchFamily="34" charset="0"/>
                <a:cs typeface="Arial" panose="020B0604020202020204" pitchFamily="34" charset="0"/>
              </a:rPr>
              <a:t>A T </a:t>
            </a:r>
            <a:r>
              <a:rPr lang="de-DE" dirty="0" err="1">
                <a:solidFill>
                  <a:schemeClr val="bg1"/>
                </a:solidFill>
                <a:latin typeface="Arial" panose="020B0604020202020204" pitchFamily="34" charset="0"/>
                <a:cs typeface="Arial" panose="020B0604020202020204" pitchFamily="34" charset="0"/>
              </a:rPr>
              <a:t>T</a:t>
            </a:r>
            <a:r>
              <a:rPr lang="de-DE" dirty="0">
                <a:solidFill>
                  <a:schemeClr val="bg1"/>
                </a:solidFill>
                <a:latin typeface="Arial" panose="020B0604020202020204" pitchFamily="34" charset="0"/>
                <a:cs typeface="Arial" panose="020B0604020202020204" pitchFamily="34" charset="0"/>
              </a:rPr>
              <a:t> A C K</a:t>
            </a:r>
          </a:p>
          <a:p>
            <a:pPr marL="0" indent="0">
              <a:buNone/>
            </a:pPr>
            <a:endParaRPr lang="de-DE" dirty="0">
              <a:solidFill>
                <a:schemeClr val="bg1"/>
              </a:solidFill>
            </a:endParaRPr>
          </a:p>
        </p:txBody>
      </p:sp>
      <p:sp>
        <p:nvSpPr>
          <p:cNvPr id="7" name="Textplatzhalter 6"/>
          <p:cNvSpPr>
            <a:spLocks noGrp="1"/>
          </p:cNvSpPr>
          <p:nvPr>
            <p:ph type="body" sz="quarter" idx="16"/>
          </p:nvPr>
        </p:nvSpPr>
        <p:spPr>
          <a:xfrm>
            <a:off x="13501054" y="3711690"/>
            <a:ext cx="8564880" cy="6586539"/>
          </a:xfrm>
          <a:solidFill>
            <a:srgbClr val="00B050"/>
          </a:solidFill>
        </p:spPr>
        <p:txBody>
          <a:bodyPr/>
          <a:lstStyle/>
          <a:p>
            <a:pPr marL="0" indent="0" algn="ctr">
              <a:buNone/>
            </a:pPr>
            <a:endParaRPr lang="de-DE">
              <a:latin typeface="Arial" panose="020B0604020202020204" pitchFamily="34" charset="0"/>
              <a:cs typeface="Arial" panose="020B0604020202020204" pitchFamily="34" charset="0"/>
            </a:endParaRPr>
          </a:p>
          <a:p>
            <a:pPr marL="0" indent="0" algn="ctr">
              <a:buNone/>
            </a:pPr>
            <a:endParaRPr lang="de-DE">
              <a:solidFill>
                <a:schemeClr val="bg1"/>
              </a:solidFill>
              <a:latin typeface="Arial" panose="020B0604020202020204" pitchFamily="34" charset="0"/>
              <a:cs typeface="Arial" panose="020B0604020202020204" pitchFamily="34" charset="0"/>
            </a:endParaRPr>
          </a:p>
          <a:p>
            <a:pPr marL="0" indent="0" algn="ctr">
              <a:buNone/>
            </a:pPr>
            <a:r>
              <a:rPr lang="de-DE">
                <a:solidFill>
                  <a:schemeClr val="bg1"/>
                </a:solidFill>
                <a:latin typeface="Arial" panose="020B0604020202020204" pitchFamily="34" charset="0"/>
                <a:cs typeface="Arial" panose="020B0604020202020204" pitchFamily="34" charset="0"/>
              </a:rPr>
              <a:t>H I D E</a:t>
            </a:r>
          </a:p>
          <a:p>
            <a:pPr marL="0" indent="0">
              <a:buNone/>
            </a:pPr>
            <a:endParaRPr lang="de-DE"/>
          </a:p>
        </p:txBody>
      </p:sp>
      <p:sp>
        <p:nvSpPr>
          <p:cNvPr id="9" name="Fußzeilenplatzhalter 8">
            <a:extLst>
              <a:ext uri="{FF2B5EF4-FFF2-40B4-BE49-F238E27FC236}">
                <a16:creationId xmlns:a16="http://schemas.microsoft.com/office/drawing/2014/main" id="{7128FEA6-E798-48A3-9297-793AA8FA363E}"/>
              </a:ext>
            </a:extLst>
          </p:cNvPr>
          <p:cNvSpPr>
            <a:spLocks noGrp="1"/>
          </p:cNvSpPr>
          <p:nvPr>
            <p:ph type="ftr" sz="quarter" idx="18"/>
          </p:nvPr>
        </p:nvSpPr>
        <p:spPr/>
        <p:txBody>
          <a:bodyPr/>
          <a:lstStyle/>
          <a:p>
            <a:r>
              <a:rPr lang="en-US"/>
              <a:t>News and negativity| DW Akademie | Constructive Journalism Lab</a:t>
            </a:r>
            <a:endParaRPr lang="de-DE"/>
          </a:p>
        </p:txBody>
      </p:sp>
      <p:sp>
        <p:nvSpPr>
          <p:cNvPr id="11" name="Datumsplatzhalter 10">
            <a:extLst>
              <a:ext uri="{FF2B5EF4-FFF2-40B4-BE49-F238E27FC236}">
                <a16:creationId xmlns:a16="http://schemas.microsoft.com/office/drawing/2014/main" id="{082C1889-1F63-42D6-917F-6725A736CE74}"/>
              </a:ext>
            </a:extLst>
          </p:cNvPr>
          <p:cNvSpPr>
            <a:spLocks noGrp="1"/>
          </p:cNvSpPr>
          <p:nvPr>
            <p:ph type="dt" sz="half" idx="19"/>
          </p:nvPr>
        </p:nvSpPr>
        <p:spPr/>
        <p:txBody>
          <a:bodyPr/>
          <a:lstStyle/>
          <a:p>
            <a:fld id="{1AEF83D4-8FE2-4C43-95AE-C4EF097F43A4}"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60659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a:t>A barrage of bad news is toxic to our bodies </a:t>
            </a:r>
            <a:br>
              <a:rPr lang="en-US"/>
            </a:br>
            <a:endParaRPr lang="de-DE"/>
          </a:p>
        </p:txBody>
      </p:sp>
      <p:sp>
        <p:nvSpPr>
          <p:cNvPr id="4" name="Textplatzhalter 3"/>
          <p:cNvSpPr>
            <a:spLocks noGrp="1"/>
          </p:cNvSpPr>
          <p:nvPr>
            <p:ph type="body" sz="quarter" idx="12"/>
          </p:nvPr>
        </p:nvSpPr>
        <p:spPr/>
        <p:txBody>
          <a:bodyPr/>
          <a:lstStyle/>
          <a:p>
            <a:r>
              <a:rPr lang="en-US">
                <a:latin typeface="Arial" panose="020B0604020202020204" pitchFamily="34" charset="0"/>
                <a:cs typeface="Arial" panose="020B0604020202020204" pitchFamily="34" charset="0"/>
              </a:rPr>
              <a:t>Triggers chronic stress</a:t>
            </a:r>
          </a:p>
          <a:p>
            <a:r>
              <a:rPr lang="en-US">
                <a:latin typeface="Arial" panose="020B0604020202020204" pitchFamily="34" charset="0"/>
                <a:cs typeface="Arial" panose="020B0604020202020204" pitchFamily="34" charset="0"/>
              </a:rPr>
              <a:t>Throws off immune system</a:t>
            </a:r>
          </a:p>
          <a:p>
            <a:r>
              <a:rPr lang="en-US">
                <a:latin typeface="Arial" panose="020B0604020202020204" pitchFamily="34" charset="0"/>
                <a:cs typeface="Arial" panose="020B0604020202020204" pitchFamily="34" charset="0"/>
              </a:rPr>
              <a:t>Increases nervousness</a:t>
            </a:r>
          </a:p>
          <a:p>
            <a:r>
              <a:rPr lang="en-US">
                <a:latin typeface="Arial" panose="020B0604020202020204" pitchFamily="34" charset="0"/>
                <a:cs typeface="Arial" panose="020B0604020202020204" pitchFamily="34" charset="0"/>
              </a:rPr>
              <a:t>Can cause anxiety, fear and depression</a:t>
            </a:r>
          </a:p>
          <a:p>
            <a:pPr marL="0" indent="0">
              <a:buNone/>
            </a:pPr>
            <a:endParaRPr lang="de-DE"/>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AB47812D-B5F5-45DC-A76A-77E2028FC2DE}"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779700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err="1"/>
              <a:t>Another</a:t>
            </a:r>
            <a:r>
              <a:rPr lang="de-DE"/>
              <a:t> </a:t>
            </a:r>
            <a:r>
              <a:rPr lang="de-DE" err="1"/>
              <a:t>result</a:t>
            </a:r>
            <a:r>
              <a:rPr lang="de-DE"/>
              <a:t>…</a:t>
            </a:r>
            <a:br>
              <a:rPr lang="de-DE"/>
            </a:br>
            <a:br>
              <a:rPr lang="de-DE"/>
            </a:br>
            <a:endParaRPr lang="de-DE"/>
          </a:p>
        </p:txBody>
      </p:sp>
      <p:sp>
        <p:nvSpPr>
          <p:cNvPr id="4" name="Textplatzhalter 3"/>
          <p:cNvSpPr>
            <a:spLocks noGrp="1"/>
          </p:cNvSpPr>
          <p:nvPr>
            <p:ph type="body" sz="quarter" idx="12"/>
          </p:nvPr>
        </p:nvSpPr>
        <p:spPr>
          <a:xfrm>
            <a:off x="2896272" y="2825686"/>
            <a:ext cx="14742265" cy="9756775"/>
          </a:xfrm>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 flawed image of the world and its problems</a:t>
            </a:r>
          </a:p>
          <a:p>
            <a:endParaRPr lang="de-DE" dirty="0"/>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E850936B-8F32-4804-A92D-F08B14AA58F0}"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4133746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p:txBody>
          <a:bodyPr/>
          <a:lstStyle/>
          <a:p>
            <a:r>
              <a:rPr lang="en-US" dirty="0">
                <a:latin typeface="Arial"/>
                <a:cs typeface="Arial"/>
              </a:rPr>
              <a:t>News and negativity| DW Akademie | Constructive Journalism Lab</a:t>
            </a:r>
            <a:endParaRPr lang="de-DE" dirty="0">
              <a:latin typeface="Arial"/>
              <a:cs typeface="Arial"/>
            </a:endParaRPr>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p:txBody>
          <a:bodyPr/>
          <a:lstStyle/>
          <a:p>
            <a:fld id="{990E277F-2CB8-4A16-8E22-EB5A788EB5CD}" type="datetime4">
              <a:rPr lang="en-US" smtClean="0">
                <a:latin typeface="Arial" panose="020B0604020202020204" pitchFamily="34" charset="0"/>
                <a:ea typeface="DW Noto Sans" panose="020B0502040504020204" pitchFamily="34" charset="0"/>
                <a:cs typeface="Arial" panose="020B0604020202020204" pitchFamily="34" charset="0"/>
              </a:rPr>
              <a:t>April 15, 2023</a:t>
            </a:fld>
            <a:endParaRPr lang="de-DE" dirty="0">
              <a:latin typeface="Arial" panose="020B0604020202020204" pitchFamily="34" charset="0"/>
              <a:ea typeface="DW Noto Sans" panose="020B0502040504020204" pitchFamily="34" charset="0"/>
              <a:cs typeface="Arial" panose="020B0604020202020204" pitchFamily="34" charset="0"/>
            </a:endParaRPr>
          </a:p>
        </p:txBody>
      </p:sp>
      <p:pic>
        <p:nvPicPr>
          <p:cNvPr id="8" name="Bildplatzhalter 7">
            <a:extLst>
              <a:ext uri="{FF2B5EF4-FFF2-40B4-BE49-F238E27FC236}">
                <a16:creationId xmlns:a16="http://schemas.microsoft.com/office/drawing/2014/main" id="{9AC8ACA8-F29D-F6FF-6CEA-9B7175B9F9D1}"/>
              </a:ext>
            </a:extLst>
          </p:cNvPr>
          <p:cNvPicPr>
            <a:picLocks noGrp="1" noChangeAspect="1"/>
          </p:cNvPicPr>
          <p:nvPr>
            <p:ph type="pic" sz="quarter" idx="14"/>
          </p:nvPr>
        </p:nvPicPr>
        <p:blipFill>
          <a:blip r:embed="rId2"/>
          <a:srcRect t="16" b="16"/>
          <a:stretch>
            <a:fillRect/>
          </a:stretch>
        </p:blipFill>
        <p:spPr/>
      </p:pic>
      <p:sp>
        <p:nvSpPr>
          <p:cNvPr id="3" name="Titel 2"/>
          <p:cNvSpPr>
            <a:spLocks noGrp="1"/>
          </p:cNvSpPr>
          <p:nvPr>
            <p:ph type="title"/>
          </p:nvPr>
        </p:nvSpPr>
        <p:spPr/>
        <p:txBody>
          <a:bodyPr>
            <a:normAutofit/>
          </a:bodyPr>
          <a:lstStyle/>
          <a:p>
            <a:r>
              <a:rPr lang="en-US">
                <a:solidFill>
                  <a:schemeClr val="bg1"/>
                </a:solidFill>
              </a:rPr>
              <a:t>Media in crisis:</a:t>
            </a:r>
            <a:r>
              <a:rPr lang="en-US"/>
              <a:t> </a:t>
            </a:r>
            <a:r>
              <a:rPr lang="en-US">
                <a:solidFill>
                  <a:schemeClr val="bg1"/>
                </a:solidFill>
              </a:rPr>
              <a:t>What's the problem? </a:t>
            </a:r>
            <a:endParaRPr lang="de-DE">
              <a:solidFill>
                <a:schemeClr val="bg1"/>
              </a:solidFill>
            </a:endParaRPr>
          </a:p>
        </p:txBody>
      </p:sp>
    </p:spTree>
    <p:extLst>
      <p:ext uri="{BB962C8B-B14F-4D97-AF65-F5344CB8AC3E}">
        <p14:creationId xmlns:p14="http://schemas.microsoft.com/office/powerpoint/2010/main" val="2941494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p:txBody>
          <a:bodyPr/>
          <a:lstStyle/>
          <a:p>
            <a:fld id="{A8B60D21-33AC-4140-9A53-E2384FF06A1E}"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11" name="Bildplatzhalter 10">
            <a:extLst>
              <a:ext uri="{FF2B5EF4-FFF2-40B4-BE49-F238E27FC236}">
                <a16:creationId xmlns:a16="http://schemas.microsoft.com/office/drawing/2014/main" id="{41482479-37B5-29C8-A0FA-0D95908ED5AC}"/>
              </a:ext>
            </a:extLst>
          </p:cNvPr>
          <p:cNvPicPr>
            <a:picLocks noGrp="1" noChangeAspect="1"/>
          </p:cNvPicPr>
          <p:nvPr>
            <p:ph type="pic" sz="quarter" idx="14"/>
          </p:nvPr>
        </p:nvPicPr>
        <p:blipFill>
          <a:blip r:embed="rId2"/>
          <a:srcRect t="16" b="16"/>
          <a:stretch>
            <a:fillRect/>
          </a:stretch>
        </p:blipFill>
        <p:spPr/>
      </p:pic>
      <p:sp>
        <p:nvSpPr>
          <p:cNvPr id="3" name="Titel 2"/>
          <p:cNvSpPr>
            <a:spLocks noGrp="1"/>
          </p:cNvSpPr>
          <p:nvPr>
            <p:ph type="title"/>
          </p:nvPr>
        </p:nvSpPr>
        <p:spPr>
          <a:xfrm>
            <a:off x="720001" y="720001"/>
            <a:ext cx="12127320" cy="1167166"/>
          </a:xfrm>
        </p:spPr>
        <p:txBody>
          <a:bodyPr>
            <a:normAutofit fontScale="90000"/>
          </a:bodyPr>
          <a:lstStyle/>
          <a:p>
            <a:r>
              <a:rPr lang="en-US" sz="7200">
                <a:solidFill>
                  <a:schemeClr val="bg1"/>
                </a:solidFill>
              </a:rPr>
              <a:t>Our own perception of the world</a:t>
            </a:r>
          </a:p>
        </p:txBody>
      </p:sp>
    </p:spTree>
    <p:extLst>
      <p:ext uri="{BB962C8B-B14F-4D97-AF65-F5344CB8AC3E}">
        <p14:creationId xmlns:p14="http://schemas.microsoft.com/office/powerpoint/2010/main" val="3299175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t>Question 1 </a:t>
            </a:r>
            <a:br>
              <a:rPr lang="de-DE"/>
            </a:br>
            <a:endParaRPr lang="de-DE"/>
          </a:p>
        </p:txBody>
      </p:sp>
      <p:sp>
        <p:nvSpPr>
          <p:cNvPr id="4" name="Textplatzhalter 3"/>
          <p:cNvSpPr>
            <a:spLocks noGrp="1"/>
          </p:cNvSpPr>
          <p:nvPr>
            <p:ph type="body" sz="quarter" idx="12"/>
          </p:nvPr>
        </p:nvSpPr>
        <p:spPr>
          <a:xfrm>
            <a:off x="1452023" y="2862262"/>
            <a:ext cx="10739183" cy="6088695"/>
          </a:xfrm>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How many deaths in a country are a result of terrorism and conflict - out of every 100 deaths?</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de-DE" dirty="0"/>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5492F80F-1D89-4B11-9680-409B18408CE5}"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3" name="Textfeld 2">
            <a:extLst>
              <a:ext uri="{FF2B5EF4-FFF2-40B4-BE49-F238E27FC236}">
                <a16:creationId xmlns:a16="http://schemas.microsoft.com/office/drawing/2014/main" id="{2D329504-EF2F-8FC7-3114-97BED19EE83A}"/>
              </a:ext>
            </a:extLst>
          </p:cNvPr>
          <p:cNvSpPr txBox="1"/>
          <p:nvPr/>
        </p:nvSpPr>
        <p:spPr>
          <a:xfrm>
            <a:off x="11459183" y="9926052"/>
            <a:ext cx="10280120" cy="1477328"/>
          </a:xfrm>
          <a:prstGeom prst="rect">
            <a:avLst/>
          </a:prstGeom>
          <a:noFill/>
        </p:spPr>
        <p:txBody>
          <a:bodyPr wrap="square" rtlCol="0">
            <a:spAutoFit/>
          </a:bodyPr>
          <a:lstStyle/>
          <a:p>
            <a:r>
              <a:rPr lang="en-US" sz="5400">
                <a:latin typeface="Arial" panose="020B0604020202020204" pitchFamily="34" charset="0"/>
                <a:cs typeface="Arial" panose="020B0604020202020204" pitchFamily="34" charset="0"/>
                <a:hlinkClick r:id="rId3"/>
              </a:rPr>
              <a:t>https://www.ipsos.com/en/perils</a:t>
            </a:r>
            <a:endParaRPr lang="en-US" sz="5400">
              <a:latin typeface="Arial" panose="020B0604020202020204" pitchFamily="34" charset="0"/>
              <a:cs typeface="Arial" panose="020B0604020202020204" pitchFamily="34" charset="0"/>
            </a:endParaRPr>
          </a:p>
          <a:p>
            <a:endParaRPr lang="de-DE"/>
          </a:p>
        </p:txBody>
      </p:sp>
    </p:spTree>
    <p:extLst>
      <p:ext uri="{BB962C8B-B14F-4D97-AF65-F5344CB8AC3E}">
        <p14:creationId xmlns:p14="http://schemas.microsoft.com/office/powerpoint/2010/main" val="89391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t>Quiz </a:t>
            </a:r>
            <a:r>
              <a:rPr lang="de-DE" err="1"/>
              <a:t>question</a:t>
            </a:r>
            <a:r>
              <a:rPr lang="de-DE"/>
              <a:t> 2 </a:t>
            </a:r>
            <a:br>
              <a:rPr lang="de-DE"/>
            </a:br>
            <a:endParaRPr lang="de-DE"/>
          </a:p>
        </p:txBody>
      </p:sp>
      <p:sp>
        <p:nvSpPr>
          <p:cNvPr id="4" name="Textplatzhalter 3"/>
          <p:cNvSpPr>
            <a:spLocks noGrp="1"/>
          </p:cNvSpPr>
          <p:nvPr>
            <p:ph type="body" sz="quarter" idx="12"/>
          </p:nvPr>
        </p:nvSpPr>
        <p:spPr/>
        <p:txBody>
          <a:bodyPr/>
          <a:lstStyle/>
          <a:p>
            <a:pPr marL="0" indent="0">
              <a:buNone/>
            </a:pPr>
            <a:endParaRPr lang="en-US">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rPr>
              <a:t>Example:</a:t>
            </a:r>
          </a:p>
          <a:p>
            <a:pPr marL="0" indent="0">
              <a:buNone/>
            </a:pPr>
            <a:r>
              <a:rPr lang="en-US">
                <a:latin typeface="Arial" panose="020B0604020202020204" pitchFamily="34" charset="0"/>
                <a:cs typeface="Arial" panose="020B0604020202020204" pitchFamily="34" charset="0"/>
              </a:rPr>
              <a:t>How many people are unemployed and looking for work in a country, out of 100 people?</a:t>
            </a:r>
          </a:p>
          <a:p>
            <a:pPr marL="0" indent="0">
              <a:buNone/>
            </a:pPr>
            <a:endParaRPr lang="en-US">
              <a:latin typeface="Arial" panose="020B0604020202020204" pitchFamily="34" charset="0"/>
              <a:cs typeface="Arial" panose="020B0604020202020204" pitchFamily="34" charset="0"/>
            </a:endParaRPr>
          </a:p>
          <a:p>
            <a:endParaRPr lang="de-DE"/>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55527CF5-7685-49A5-9D30-26798A34D675}"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2542140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Quiz: </a:t>
            </a:r>
            <a:r>
              <a:rPr lang="de-DE" err="1"/>
              <a:t>Gapminder</a:t>
            </a:r>
            <a:r>
              <a:rPr lang="de-DE"/>
              <a:t> </a:t>
            </a:r>
            <a:r>
              <a:rPr lang="de-DE" err="1"/>
              <a:t>Foundation</a:t>
            </a:r>
            <a:endParaRPr lang="de-DE"/>
          </a:p>
        </p:txBody>
      </p:sp>
      <p:sp>
        <p:nvSpPr>
          <p:cNvPr id="4" name="Textplatzhalter 3"/>
          <p:cNvSpPr>
            <a:spLocks noGrp="1"/>
          </p:cNvSpPr>
          <p:nvPr>
            <p:ph type="body" sz="quarter" idx="12"/>
          </p:nvPr>
        </p:nvSpPr>
        <p:spPr/>
        <p:txBody>
          <a:bodyPr>
            <a:normAutofit fontScale="92500" lnSpcReduction="20000"/>
          </a:bodyPr>
          <a:lstStyle/>
          <a:p>
            <a:pPr marL="0" indent="0">
              <a:buNone/>
            </a:pPr>
            <a:r>
              <a:rPr lang="en-US"/>
              <a:t>  </a:t>
            </a:r>
          </a:p>
          <a:p>
            <a:pPr marL="0" indent="0">
              <a:buNone/>
            </a:pPr>
            <a:endParaRPr lang="en-US"/>
          </a:p>
          <a:p>
            <a:pPr marL="0" indent="0">
              <a:buNone/>
            </a:pPr>
            <a:endParaRPr lang="en-US"/>
          </a:p>
          <a:p>
            <a:pPr marL="0" indent="0" algn="ctr">
              <a:buNone/>
            </a:pPr>
            <a:r>
              <a:rPr lang="en-US"/>
              <a:t> </a:t>
            </a:r>
            <a:r>
              <a:rPr lang="en-US">
                <a:hlinkClick r:id="rId3"/>
              </a:rPr>
              <a:t>https://app.sli.do/event/q1xwy5vg</a:t>
            </a:r>
            <a:endParaRPr lang="en-US"/>
          </a:p>
          <a:p>
            <a:pPr marL="0" indent="0" algn="ctr">
              <a:buNone/>
            </a:pPr>
            <a:endParaRPr lang="en-US"/>
          </a:p>
          <a:p>
            <a:pPr marL="0" indent="0" algn="ctr">
              <a:buNone/>
            </a:pPr>
            <a:endParaRPr lang="en-US"/>
          </a:p>
          <a:p>
            <a:pPr marL="0" indent="0" algn="ctr">
              <a:buNone/>
            </a:pPr>
            <a:r>
              <a:rPr lang="de-DE" err="1"/>
              <a:t>gapminder.org</a:t>
            </a:r>
            <a:endParaRPr lang="de-DE"/>
          </a:p>
          <a:p>
            <a:pPr marL="0" indent="0" algn="ctr">
              <a:buNone/>
            </a:pPr>
            <a:endParaRPr lang="en-US"/>
          </a:p>
          <a:p>
            <a:pPr marL="0" indent="0" algn="ctr">
              <a:buNone/>
            </a:pPr>
            <a:r>
              <a:rPr lang="en-US"/>
              <a:t> </a:t>
            </a:r>
          </a:p>
          <a:p>
            <a:endParaRPr lang="de-DE"/>
          </a:p>
        </p:txBody>
      </p:sp>
      <p:pic>
        <p:nvPicPr>
          <p:cNvPr id="6" name="Bildplatzhalter 5">
            <a:extLst>
              <a:ext uri="{FF2B5EF4-FFF2-40B4-BE49-F238E27FC236}">
                <a16:creationId xmlns:a16="http://schemas.microsoft.com/office/drawing/2014/main" id="{C8ED6C02-A65F-54CE-F96C-05F4BD4473C0}"/>
              </a:ext>
            </a:extLst>
          </p:cNvPr>
          <p:cNvPicPr>
            <a:picLocks noGrp="1" noChangeAspect="1"/>
          </p:cNvPicPr>
          <p:nvPr>
            <p:ph type="pic" sz="quarter" idx="14"/>
          </p:nvPr>
        </p:nvPicPr>
        <p:blipFill>
          <a:blip r:embed="rId4"/>
          <a:srcRect t="4666" b="4666"/>
          <a:stretch>
            <a:fillRect/>
          </a:stretch>
        </p:blipFill>
        <p:spPr/>
      </p:pic>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37753D4F-C9AF-4889-A98B-469B79CBCFD6}" type="datetime4">
              <a:rPr lang="en-US" smtClean="0"/>
              <a:t>April 15, 2023</a:t>
            </a:fld>
            <a:endParaRPr lang="de-DE"/>
          </a:p>
        </p:txBody>
      </p:sp>
    </p:spTree>
    <p:extLst>
      <p:ext uri="{BB962C8B-B14F-4D97-AF65-F5344CB8AC3E}">
        <p14:creationId xmlns:p14="http://schemas.microsoft.com/office/powerpoint/2010/main" val="3095999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t>And </a:t>
            </a:r>
            <a:r>
              <a:rPr lang="de-DE" err="1"/>
              <a:t>the</a:t>
            </a:r>
            <a:r>
              <a:rPr lang="de-DE"/>
              <a:t> </a:t>
            </a:r>
            <a:r>
              <a:rPr lang="de-DE" err="1"/>
              <a:t>audiences</a:t>
            </a:r>
            <a:r>
              <a:rPr lang="de-DE"/>
              <a:t>?</a:t>
            </a:r>
            <a:br>
              <a:rPr lang="de-DE"/>
            </a:br>
            <a:br>
              <a:rPr lang="de-DE"/>
            </a:br>
            <a:endParaRPr lang="de-DE"/>
          </a:p>
        </p:txBody>
      </p:sp>
      <p:sp>
        <p:nvSpPr>
          <p:cNvPr id="4" name="Textplatzhalter 3"/>
          <p:cNvSpPr>
            <a:spLocks noGrp="1"/>
          </p:cNvSpPr>
          <p:nvPr>
            <p:ph type="body" sz="quarter" idx="12"/>
          </p:nvPr>
        </p:nvSpPr>
        <p:spPr/>
        <p:txBody>
          <a:bodyPr/>
          <a:lstStyle/>
          <a:p>
            <a:pPr marL="0" indent="0">
              <a:buNone/>
            </a:pPr>
            <a:r>
              <a:rPr lang="en-US"/>
              <a:t>  </a:t>
            </a:r>
          </a:p>
          <a:p>
            <a:pPr marL="0" indent="0">
              <a:buNone/>
            </a:pPr>
            <a:endParaRPr lang="en-US"/>
          </a:p>
          <a:p>
            <a:pPr marL="0" indent="0">
              <a:buNone/>
            </a:pPr>
            <a:r>
              <a:rPr lang="en-US"/>
              <a:t>What share of the population avoids the news often or sometimes?</a:t>
            </a:r>
          </a:p>
          <a:p>
            <a:pPr marL="0" indent="0">
              <a:buNone/>
            </a:pPr>
            <a:endParaRPr lang="de-DE"/>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AA9F1DAF-3BF4-437C-AC64-CDE7329DEB21}"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16" name="Bildplatzhalter 15">
            <a:extLst>
              <a:ext uri="{FF2B5EF4-FFF2-40B4-BE49-F238E27FC236}">
                <a16:creationId xmlns:a16="http://schemas.microsoft.com/office/drawing/2014/main" id="{4F1ED490-72E3-8A8F-14A8-21D5153987F4}"/>
              </a:ext>
            </a:extLst>
          </p:cNvPr>
          <p:cNvPicPr>
            <a:picLocks noGrp="1" noChangeAspect="1"/>
          </p:cNvPicPr>
          <p:nvPr>
            <p:ph type="pic" sz="quarter" idx="14"/>
          </p:nvPr>
        </p:nvPicPr>
        <p:blipFill>
          <a:blip r:embed="rId3"/>
          <a:srcRect l="11063" r="11063"/>
          <a:stretch>
            <a:fillRect/>
          </a:stretch>
        </p:blipFill>
        <p:spPr/>
      </p:pic>
    </p:spTree>
    <p:extLst>
      <p:ext uri="{BB962C8B-B14F-4D97-AF65-F5344CB8AC3E}">
        <p14:creationId xmlns:p14="http://schemas.microsoft.com/office/powerpoint/2010/main" val="363315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p:txBody>
          <a:bodyPr/>
          <a:lstStyle/>
          <a:p>
            <a:fld id="{26819EFE-3F30-4F8A-A1C9-538E2E0737EF}"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11" name="Bildplatzhalter 10">
            <a:extLst>
              <a:ext uri="{FF2B5EF4-FFF2-40B4-BE49-F238E27FC236}">
                <a16:creationId xmlns:a16="http://schemas.microsoft.com/office/drawing/2014/main" id="{41482479-37B5-29C8-A0FA-0D95908ED5AC}"/>
              </a:ext>
            </a:extLst>
          </p:cNvPr>
          <p:cNvPicPr>
            <a:picLocks noGrp="1" noChangeAspect="1"/>
          </p:cNvPicPr>
          <p:nvPr>
            <p:ph type="pic" sz="quarter" idx="14"/>
          </p:nvPr>
        </p:nvPicPr>
        <p:blipFill>
          <a:blip r:embed="rId2"/>
          <a:srcRect t="16" b="16"/>
          <a:stretch>
            <a:fillRect/>
          </a:stretch>
        </p:blipFill>
        <p:spPr/>
      </p:pic>
      <p:sp>
        <p:nvSpPr>
          <p:cNvPr id="3" name="Titel 2"/>
          <p:cNvSpPr>
            <a:spLocks noGrp="1"/>
          </p:cNvSpPr>
          <p:nvPr>
            <p:ph type="title"/>
          </p:nvPr>
        </p:nvSpPr>
        <p:spPr>
          <a:xfrm>
            <a:off x="720000" y="720001"/>
            <a:ext cx="22595543" cy="1167166"/>
          </a:xfrm>
        </p:spPr>
        <p:txBody>
          <a:bodyPr>
            <a:normAutofit fontScale="90000"/>
          </a:bodyPr>
          <a:lstStyle/>
          <a:p>
            <a:r>
              <a:rPr lang="en-US" sz="7200">
                <a:solidFill>
                  <a:schemeClr val="bg1"/>
                </a:solidFill>
              </a:rPr>
              <a:t>What does all this mean for society </a:t>
            </a:r>
            <a:br>
              <a:rPr lang="en-US" sz="7200">
                <a:solidFill>
                  <a:schemeClr val="bg1"/>
                </a:solidFill>
              </a:rPr>
            </a:br>
            <a:r>
              <a:rPr lang="en-US" sz="7200">
                <a:solidFill>
                  <a:schemeClr val="bg1"/>
                </a:solidFill>
              </a:rPr>
              <a:t>and for democracy?</a:t>
            </a:r>
            <a:br>
              <a:rPr lang="en-US" sz="7200">
                <a:solidFill>
                  <a:schemeClr val="bg1"/>
                </a:solidFill>
              </a:rPr>
            </a:br>
            <a:endParaRPr lang="en-US" sz="7200">
              <a:solidFill>
                <a:schemeClr val="bg1"/>
              </a:solidFill>
            </a:endParaRPr>
          </a:p>
        </p:txBody>
      </p:sp>
    </p:spTree>
    <p:extLst>
      <p:ext uri="{BB962C8B-B14F-4D97-AF65-F5344CB8AC3E}">
        <p14:creationId xmlns:p14="http://schemas.microsoft.com/office/powerpoint/2010/main" val="131451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E96800C-005F-4241-8FE0-8F20D51D25AF}"/>
              </a:ext>
            </a:extLst>
          </p:cNvPr>
          <p:cNvSpPr>
            <a:spLocks noGrp="1"/>
          </p:cNvSpPr>
          <p:nvPr>
            <p:ph type="body" sz="quarter" idx="11"/>
          </p:nvPr>
        </p:nvSpPr>
        <p:spPr>
          <a:xfrm>
            <a:off x="1170433" y="928688"/>
            <a:ext cx="22512528" cy="9849240"/>
          </a:xfrm>
        </p:spPr>
        <p:txBody>
          <a:bodyPr/>
          <a:lstStyle/>
          <a:p>
            <a:endParaRPr lang="en-US" dirty="0">
              <a:latin typeface="Georgia"/>
            </a:endParaRPr>
          </a:p>
          <a:p>
            <a:r>
              <a:rPr lang="en-US" dirty="0">
                <a:latin typeface="Georgia"/>
              </a:rPr>
              <a:t>If the media shows us that the world is a miserable and catastrophic place, we are left stressed, hopeless, distrustful and apathetic.</a:t>
            </a:r>
            <a:endParaRPr lang="en-US" dirty="0"/>
          </a:p>
          <a:p>
            <a:endParaRPr lang="en-US" dirty="0"/>
          </a:p>
        </p:txBody>
      </p:sp>
      <p:sp>
        <p:nvSpPr>
          <p:cNvPr id="4" name="Fußzeilenplatzhalter 3">
            <a:extLst>
              <a:ext uri="{FF2B5EF4-FFF2-40B4-BE49-F238E27FC236}">
                <a16:creationId xmlns:a16="http://schemas.microsoft.com/office/drawing/2014/main" id="{097FAF89-D978-40FC-B8A7-F00AF906D0F8}"/>
              </a:ext>
            </a:extLst>
          </p:cNvPr>
          <p:cNvSpPr>
            <a:spLocks noGrp="1"/>
          </p:cNvSpPr>
          <p:nvPr>
            <p:ph type="ftr" sz="quarter" idx="14"/>
          </p:nvPr>
        </p:nvSpPr>
        <p:spPr/>
        <p:txBody>
          <a:bodyPr/>
          <a:lstStyle/>
          <a:p>
            <a:r>
              <a:rPr lang="en-US"/>
              <a:t>News and negativity| DW Akademie | Constructive Journalism Lab</a:t>
            </a:r>
            <a:endParaRPr lang="de-DE"/>
          </a:p>
        </p:txBody>
      </p:sp>
      <p:sp>
        <p:nvSpPr>
          <p:cNvPr id="5" name="Datumsplatzhalter 4">
            <a:extLst>
              <a:ext uri="{FF2B5EF4-FFF2-40B4-BE49-F238E27FC236}">
                <a16:creationId xmlns:a16="http://schemas.microsoft.com/office/drawing/2014/main" id="{FB4AD87C-5EC4-4B8B-BB64-EF8F13097AC6}"/>
              </a:ext>
            </a:extLst>
          </p:cNvPr>
          <p:cNvSpPr>
            <a:spLocks noGrp="1"/>
          </p:cNvSpPr>
          <p:nvPr>
            <p:ph type="dt" sz="half" idx="15"/>
          </p:nvPr>
        </p:nvSpPr>
        <p:spPr/>
        <p:txBody>
          <a:bodyPr/>
          <a:lstStyle/>
          <a:p>
            <a:fld id="{0D1F0609-CF47-4544-9580-62E74361EA3A}"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795636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E96800C-005F-4241-8FE0-8F20D51D25AF}"/>
              </a:ext>
            </a:extLst>
          </p:cNvPr>
          <p:cNvSpPr>
            <a:spLocks noGrp="1"/>
          </p:cNvSpPr>
          <p:nvPr>
            <p:ph type="body" sz="quarter" idx="11"/>
          </p:nvPr>
        </p:nvSpPr>
        <p:spPr>
          <a:xfrm>
            <a:off x="1755649" y="928688"/>
            <a:ext cx="21232368" cy="9849240"/>
          </a:xfrm>
        </p:spPr>
        <p:txBody>
          <a:bodyPr/>
          <a:lstStyle/>
          <a:p>
            <a:r>
              <a:rPr lang="en-US" dirty="0"/>
              <a:t>“We all see the logic - if journalism is broken, so is democracy.”</a:t>
            </a:r>
          </a:p>
        </p:txBody>
      </p:sp>
      <p:sp>
        <p:nvSpPr>
          <p:cNvPr id="3" name="Textplatzhalter 2">
            <a:extLst>
              <a:ext uri="{FF2B5EF4-FFF2-40B4-BE49-F238E27FC236}">
                <a16:creationId xmlns:a16="http://schemas.microsoft.com/office/drawing/2014/main" id="{F09A0804-F67A-4879-A09C-C8E952C5A627}"/>
              </a:ext>
            </a:extLst>
          </p:cNvPr>
          <p:cNvSpPr>
            <a:spLocks noGrp="1"/>
          </p:cNvSpPr>
          <p:nvPr>
            <p:ph type="body" sz="quarter" idx="12"/>
          </p:nvPr>
        </p:nvSpPr>
        <p:spPr>
          <a:xfrm>
            <a:off x="3511296" y="8427509"/>
            <a:ext cx="18767997" cy="906229"/>
          </a:xfrm>
        </p:spPr>
        <p:txBody>
          <a:bodyPr>
            <a:normAutofit fontScale="70000" lnSpcReduction="20000"/>
          </a:bodyPr>
          <a:lstStyle/>
          <a:p>
            <a:r>
              <a:rPr lang="en-US" sz="3600" b="0" i="0" u="none" strike="noStrike" cap="none" dirty="0" err="1">
                <a:solidFill>
                  <a:srgbClr val="000000"/>
                </a:solidFill>
                <a:latin typeface="Arial"/>
                <a:ea typeface="Arial"/>
                <a:cs typeface="Arial"/>
                <a:sym typeface="Arial"/>
              </a:rPr>
              <a:t>Ulrik</a:t>
            </a:r>
            <a:r>
              <a:rPr lang="en-US" sz="3600" b="0" i="0" u="none" strike="noStrike" cap="none" dirty="0">
                <a:solidFill>
                  <a:srgbClr val="000000"/>
                </a:solidFill>
                <a:latin typeface="Arial"/>
                <a:ea typeface="Arial"/>
                <a:cs typeface="Arial"/>
                <a:sym typeface="Arial"/>
              </a:rPr>
              <a:t> </a:t>
            </a:r>
            <a:r>
              <a:rPr lang="en-US" sz="3600" b="0" i="0" u="none" strike="noStrike" cap="none" dirty="0" err="1">
                <a:solidFill>
                  <a:srgbClr val="000000"/>
                </a:solidFill>
                <a:latin typeface="Arial"/>
                <a:ea typeface="Arial"/>
                <a:cs typeface="Arial"/>
                <a:sym typeface="Arial"/>
              </a:rPr>
              <a:t>Haagerup</a:t>
            </a:r>
            <a:r>
              <a:rPr lang="en-US" sz="3600" b="0" i="0" u="none" strike="noStrike" cap="none" dirty="0">
                <a:solidFill>
                  <a:srgbClr val="000000"/>
                </a:solidFill>
                <a:latin typeface="Arial"/>
                <a:ea typeface="Arial"/>
                <a:cs typeface="Arial"/>
                <a:sym typeface="Arial"/>
              </a:rPr>
              <a:t>, founder &amp; CEO of the Constructive Institute and former executive director of news at the Danish Broadcasting Corp.</a:t>
            </a:r>
            <a:endParaRPr lang="de-DE" dirty="0"/>
          </a:p>
        </p:txBody>
      </p:sp>
      <p:sp>
        <p:nvSpPr>
          <p:cNvPr id="4" name="Fußzeilenplatzhalter 3">
            <a:extLst>
              <a:ext uri="{FF2B5EF4-FFF2-40B4-BE49-F238E27FC236}">
                <a16:creationId xmlns:a16="http://schemas.microsoft.com/office/drawing/2014/main" id="{097FAF89-D978-40FC-B8A7-F00AF906D0F8}"/>
              </a:ext>
            </a:extLst>
          </p:cNvPr>
          <p:cNvSpPr>
            <a:spLocks noGrp="1"/>
          </p:cNvSpPr>
          <p:nvPr>
            <p:ph type="ftr" sz="quarter" idx="14"/>
          </p:nvPr>
        </p:nvSpPr>
        <p:spPr/>
        <p:txBody>
          <a:bodyPr/>
          <a:lstStyle/>
          <a:p>
            <a:r>
              <a:rPr lang="en-US"/>
              <a:t>News and negativity| DW Akademie | Constructive Journalism Lab</a:t>
            </a:r>
            <a:endParaRPr lang="de-DE"/>
          </a:p>
        </p:txBody>
      </p:sp>
      <p:sp>
        <p:nvSpPr>
          <p:cNvPr id="5" name="Datumsplatzhalter 4">
            <a:extLst>
              <a:ext uri="{FF2B5EF4-FFF2-40B4-BE49-F238E27FC236}">
                <a16:creationId xmlns:a16="http://schemas.microsoft.com/office/drawing/2014/main" id="{FB4AD87C-5EC4-4B8B-BB64-EF8F13097AC6}"/>
              </a:ext>
            </a:extLst>
          </p:cNvPr>
          <p:cNvSpPr>
            <a:spLocks noGrp="1"/>
          </p:cNvSpPr>
          <p:nvPr>
            <p:ph type="dt" sz="half" idx="15"/>
          </p:nvPr>
        </p:nvSpPr>
        <p:spPr/>
        <p:txBody>
          <a:bodyPr/>
          <a:lstStyle/>
          <a:p>
            <a:fld id="{D9EA76D4-DCCF-4DF7-A99C-10EF9CA84A64}"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986974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p:txBody>
          <a:bodyPr/>
          <a:lstStyle/>
          <a:p>
            <a:fld id="{CC9184F7-D42E-41E3-8EDD-0882FDF9B638}"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8" name="Bildplatzhalter 7">
            <a:extLst>
              <a:ext uri="{FF2B5EF4-FFF2-40B4-BE49-F238E27FC236}">
                <a16:creationId xmlns:a16="http://schemas.microsoft.com/office/drawing/2014/main" id="{168C7273-BD32-031D-DD85-B40CB37A2285}"/>
              </a:ext>
            </a:extLst>
          </p:cNvPr>
          <p:cNvSpPr>
            <a:spLocks noGrp="1"/>
          </p:cNvSpPr>
          <p:nvPr>
            <p:ph type="pic" sz="quarter" idx="14"/>
          </p:nvPr>
        </p:nvSpPr>
        <p:spPr/>
      </p:sp>
      <p:pic>
        <p:nvPicPr>
          <p:cNvPr id="2" name="Bildplatzhalter 10">
            <a:extLst>
              <a:ext uri="{FF2B5EF4-FFF2-40B4-BE49-F238E27FC236}">
                <a16:creationId xmlns:a16="http://schemas.microsoft.com/office/drawing/2014/main" id="{F4FF7520-021A-5318-E7DC-3D6560ACAF2B}"/>
              </a:ext>
            </a:extLst>
          </p:cNvPr>
          <p:cNvPicPr>
            <a:picLocks noChangeAspect="1"/>
          </p:cNvPicPr>
          <p:nvPr/>
        </p:nvPicPr>
        <p:blipFill>
          <a:blip r:embed="rId2"/>
          <a:srcRect t="16" b="16"/>
          <a:stretch>
            <a:fillRect/>
          </a:stretch>
        </p:blipFill>
        <p:spPr>
          <a:xfrm>
            <a:off x="0" y="0"/>
            <a:ext cx="24382413" cy="12619038"/>
          </a:xfrm>
          <a:prstGeom prst="rect">
            <a:avLst/>
          </a:prstGeom>
          <a:solidFill>
            <a:srgbClr val="D5DBE0"/>
          </a:solidFill>
        </p:spPr>
      </p:pic>
      <p:sp>
        <p:nvSpPr>
          <p:cNvPr id="3" name="Titel 2"/>
          <p:cNvSpPr>
            <a:spLocks noGrp="1"/>
          </p:cNvSpPr>
          <p:nvPr>
            <p:ph type="title"/>
          </p:nvPr>
        </p:nvSpPr>
        <p:spPr/>
        <p:txBody>
          <a:bodyPr>
            <a:normAutofit/>
          </a:bodyPr>
          <a:lstStyle/>
          <a:p>
            <a:r>
              <a:rPr lang="de-DE" err="1">
                <a:solidFill>
                  <a:schemeClr val="bg1"/>
                </a:solidFill>
              </a:rPr>
              <a:t>What</a:t>
            </a:r>
            <a:r>
              <a:rPr lang="de-DE">
                <a:solidFill>
                  <a:schemeClr val="bg1"/>
                </a:solidFill>
              </a:rPr>
              <a:t> do </a:t>
            </a:r>
            <a:r>
              <a:rPr lang="de-DE" err="1">
                <a:solidFill>
                  <a:schemeClr val="bg1"/>
                </a:solidFill>
              </a:rPr>
              <a:t>audiences</a:t>
            </a:r>
            <a:r>
              <a:rPr lang="de-DE">
                <a:solidFill>
                  <a:schemeClr val="bg1"/>
                </a:solidFill>
              </a:rPr>
              <a:t> </a:t>
            </a:r>
            <a:r>
              <a:rPr lang="de-DE" err="1">
                <a:solidFill>
                  <a:schemeClr val="bg1"/>
                </a:solidFill>
              </a:rPr>
              <a:t>want</a:t>
            </a:r>
            <a:r>
              <a:rPr lang="de-DE">
                <a:solidFill>
                  <a:schemeClr val="bg1"/>
                </a:solidFill>
              </a:rPr>
              <a:t> </a:t>
            </a:r>
            <a:r>
              <a:rPr lang="de-DE" err="1">
                <a:solidFill>
                  <a:schemeClr val="bg1"/>
                </a:solidFill>
              </a:rPr>
              <a:t>instead</a:t>
            </a:r>
            <a:r>
              <a:rPr lang="de-DE">
                <a:solidFill>
                  <a:schemeClr val="bg1"/>
                </a:solidFill>
              </a:rPr>
              <a:t>?</a:t>
            </a:r>
          </a:p>
        </p:txBody>
      </p:sp>
    </p:spTree>
    <p:extLst>
      <p:ext uri="{BB962C8B-B14F-4D97-AF65-F5344CB8AC3E}">
        <p14:creationId xmlns:p14="http://schemas.microsoft.com/office/powerpoint/2010/main" val="4082739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1B9D8-85AB-45FD-95DB-4365350A7892}"/>
              </a:ext>
            </a:extLst>
          </p:cNvPr>
          <p:cNvSpPr>
            <a:spLocks noGrp="1"/>
          </p:cNvSpPr>
          <p:nvPr>
            <p:ph type="title"/>
          </p:nvPr>
        </p:nvSpPr>
        <p:spPr/>
        <p:txBody>
          <a:bodyPr>
            <a:normAutofit/>
          </a:bodyPr>
          <a:lstStyle/>
          <a:p>
            <a:r>
              <a:rPr lang="de-DE" err="1">
                <a:latin typeface="Georgia"/>
              </a:rPr>
              <a:t>What</a:t>
            </a:r>
            <a:r>
              <a:rPr lang="de-DE">
                <a:latin typeface="Georgia"/>
              </a:rPr>
              <a:t> </a:t>
            </a:r>
            <a:r>
              <a:rPr lang="de-DE" err="1">
                <a:latin typeface="Georgia"/>
              </a:rPr>
              <a:t>the</a:t>
            </a:r>
            <a:r>
              <a:rPr lang="de-DE">
                <a:latin typeface="Georgia"/>
              </a:rPr>
              <a:t> </a:t>
            </a:r>
            <a:r>
              <a:rPr lang="de-DE" err="1">
                <a:latin typeface="Georgia"/>
              </a:rPr>
              <a:t>audiences</a:t>
            </a:r>
            <a:r>
              <a:rPr lang="de-DE">
                <a:latin typeface="Georgia"/>
              </a:rPr>
              <a:t> </a:t>
            </a:r>
            <a:r>
              <a:rPr lang="de-DE" err="1">
                <a:latin typeface="Georgia"/>
              </a:rPr>
              <a:t>expect</a:t>
            </a:r>
            <a:r>
              <a:rPr lang="de-DE">
                <a:latin typeface="Georgia"/>
              </a:rPr>
              <a:t> </a:t>
            </a:r>
            <a:r>
              <a:rPr lang="de-DE" err="1">
                <a:latin typeface="Georgia"/>
              </a:rPr>
              <a:t>from</a:t>
            </a:r>
            <a:r>
              <a:rPr lang="de-DE">
                <a:latin typeface="Georgia"/>
              </a:rPr>
              <a:t> </a:t>
            </a:r>
            <a:r>
              <a:rPr lang="de-DE" err="1">
                <a:latin typeface="Georgia"/>
              </a:rPr>
              <a:t>news</a:t>
            </a:r>
            <a:r>
              <a:rPr lang="de-DE">
                <a:latin typeface="Georgia"/>
              </a:rPr>
              <a:t> - I</a:t>
            </a:r>
          </a:p>
        </p:txBody>
      </p:sp>
      <p:sp>
        <p:nvSpPr>
          <p:cNvPr id="4" name="Fußzeilenplatzhalter 3">
            <a:extLst>
              <a:ext uri="{FF2B5EF4-FFF2-40B4-BE49-F238E27FC236}">
                <a16:creationId xmlns:a16="http://schemas.microsoft.com/office/drawing/2014/main" id="{F8AC1ABD-D078-47FE-8C59-88C6E6746288}"/>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5" name="Datumsplatzhalter 4">
            <a:extLst>
              <a:ext uri="{FF2B5EF4-FFF2-40B4-BE49-F238E27FC236}">
                <a16:creationId xmlns:a16="http://schemas.microsoft.com/office/drawing/2014/main" id="{1AB2D993-8A92-4006-B3C4-5BE01CC3E71A}"/>
              </a:ext>
            </a:extLst>
          </p:cNvPr>
          <p:cNvSpPr>
            <a:spLocks noGrp="1"/>
          </p:cNvSpPr>
          <p:nvPr>
            <p:ph type="dt" sz="half" idx="16"/>
          </p:nvPr>
        </p:nvSpPr>
        <p:spPr/>
        <p:txBody>
          <a:bodyPr/>
          <a:lstStyle/>
          <a:p>
            <a:fld id="{D3A0F252-C7AD-417D-83F6-AD1131B487A6}"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8" name="Textplatzhalter 3">
            <a:extLst>
              <a:ext uri="{FF2B5EF4-FFF2-40B4-BE49-F238E27FC236}">
                <a16:creationId xmlns:a16="http://schemas.microsoft.com/office/drawing/2014/main" id="{428503AB-AAD0-9551-659A-0C9076CA25DE}"/>
              </a:ext>
            </a:extLst>
          </p:cNvPr>
          <p:cNvSpPr txBox="1">
            <a:spLocks/>
          </p:cNvSpPr>
          <p:nvPr/>
        </p:nvSpPr>
        <p:spPr>
          <a:xfrm>
            <a:off x="720000" y="2862262"/>
            <a:ext cx="13435475" cy="9789865"/>
          </a:xfrm>
          <a:prstGeom prst="rect">
            <a:avLst/>
          </a:prstGeom>
        </p:spPr>
        <p:txBody>
          <a:bodyPr vert="horz" lIns="91440" tIns="45720" rIns="91440" bIns="45720" rtlCol="0" anchor="t">
            <a:normAutofit/>
          </a:bodyPr>
          <a:lstStyle>
            <a:lvl1pPr marL="685800" indent="-685800" algn="l" defTabSz="1828709" rtl="0" eaLnBrk="1" latinLnBrk="0" hangingPunct="1">
              <a:lnSpc>
                <a:spcPct val="150000"/>
              </a:lnSpc>
              <a:spcBef>
                <a:spcPts val="2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1pPr>
            <a:lvl2pPr marL="1600154" indent="-6858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2pPr>
            <a:lvl3pPr marL="2400209"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3pPr>
            <a:lvl4pPr marL="3314563"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4pPr>
            <a:lvl5pPr marL="4228917"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Arial"/>
                <a:ea typeface="DW Noto Sans"/>
                <a:cs typeface="DW Noto Sans"/>
              </a:rPr>
              <a:t>User needs model 2016 </a:t>
            </a:r>
            <a:r>
              <a:rPr lang="en-US" b="1" dirty="0">
                <a:latin typeface="Arial"/>
                <a:ea typeface="DW Noto Sans"/>
                <a:cs typeface="Arial"/>
              </a:rPr>
              <a:t>(BBC, Dmitry </a:t>
            </a:r>
            <a:r>
              <a:rPr lang="en-US" b="1" dirty="0" err="1">
                <a:latin typeface="Arial"/>
                <a:ea typeface="DW Noto Sans"/>
                <a:cs typeface="Arial"/>
              </a:rPr>
              <a:t>Shishkin</a:t>
            </a:r>
            <a:r>
              <a:rPr lang="en-US" b="1" dirty="0">
                <a:latin typeface="Arial"/>
                <a:ea typeface="DW Noto Sans"/>
                <a:cs typeface="Arial"/>
              </a:rPr>
              <a:t>)</a:t>
            </a:r>
            <a:r>
              <a:rPr lang="en-US" b="1" dirty="0">
                <a:latin typeface="Arial"/>
                <a:ea typeface="DW Noto Sans"/>
                <a:cs typeface="DW Noto Sans"/>
              </a:rPr>
              <a:t>:</a:t>
            </a:r>
          </a:p>
          <a:p>
            <a:pPr>
              <a:buFont typeface="Wingdings" charset="0"/>
              <a:buChar char="q"/>
            </a:pPr>
            <a:r>
              <a:rPr lang="en-US" dirty="0">
                <a:latin typeface="Arial"/>
                <a:ea typeface="DW Noto Sans"/>
                <a:cs typeface="DW Noto Sans"/>
              </a:rPr>
              <a:t>Update me</a:t>
            </a:r>
          </a:p>
          <a:p>
            <a:pPr>
              <a:buFont typeface="Wingdings" charset="0"/>
              <a:buChar char="q"/>
            </a:pPr>
            <a:r>
              <a:rPr lang="en-US" dirty="0">
                <a:latin typeface="Arial"/>
                <a:ea typeface="DW Noto Sans"/>
                <a:cs typeface="DW Noto Sans"/>
              </a:rPr>
              <a:t>Educate me</a:t>
            </a:r>
          </a:p>
          <a:p>
            <a:pPr>
              <a:buFont typeface="Wingdings" charset="0"/>
              <a:buChar char="q"/>
            </a:pPr>
            <a:r>
              <a:rPr lang="en-US" dirty="0">
                <a:latin typeface="Arial"/>
                <a:ea typeface="DW Noto Sans"/>
                <a:cs typeface="DW Noto Sans"/>
              </a:rPr>
              <a:t>Keep me on trend</a:t>
            </a:r>
            <a:endParaRPr lang="en-US" dirty="0">
              <a:latin typeface="Arial"/>
            </a:endParaRPr>
          </a:p>
          <a:p>
            <a:pPr>
              <a:buFont typeface="Wingdings" charset="0"/>
              <a:buChar char="q"/>
            </a:pPr>
            <a:r>
              <a:rPr lang="en-US" dirty="0">
                <a:latin typeface="Arial"/>
                <a:ea typeface="DW Noto Sans"/>
                <a:cs typeface="DW Noto Sans"/>
              </a:rPr>
              <a:t>Inspire me</a:t>
            </a:r>
          </a:p>
          <a:p>
            <a:pPr>
              <a:buFont typeface="Wingdings" charset="0"/>
              <a:buChar char="q"/>
            </a:pPr>
            <a:r>
              <a:rPr lang="en-US" dirty="0">
                <a:latin typeface="Arial"/>
                <a:ea typeface="DW Noto Sans"/>
                <a:cs typeface="DW Noto Sans"/>
              </a:rPr>
              <a:t>Divert me</a:t>
            </a:r>
            <a:endParaRPr lang="en-US" dirty="0">
              <a:latin typeface="Arial"/>
            </a:endParaRPr>
          </a:p>
          <a:p>
            <a:pPr>
              <a:buFont typeface="Wingdings" charset="0"/>
              <a:buChar char="q"/>
            </a:pPr>
            <a:r>
              <a:rPr lang="en-US" dirty="0">
                <a:latin typeface="Arial"/>
                <a:ea typeface="DW Noto Sans"/>
                <a:cs typeface="DW Noto Sans"/>
              </a:rPr>
              <a:t>Give me perspective</a:t>
            </a:r>
          </a:p>
          <a:p>
            <a:pPr>
              <a:buFont typeface="Wingdings" charset="0"/>
              <a:buChar char="q"/>
            </a:pPr>
            <a:endParaRPr lang="de-DE" dirty="0"/>
          </a:p>
        </p:txBody>
      </p:sp>
    </p:spTree>
    <p:extLst>
      <p:ext uri="{BB962C8B-B14F-4D97-AF65-F5344CB8AC3E}">
        <p14:creationId xmlns:p14="http://schemas.microsoft.com/office/powerpoint/2010/main" val="256643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normAutofit fontScale="90000"/>
          </a:bodyPr>
          <a:lstStyle/>
          <a:p>
            <a:r>
              <a:rPr lang="de-DE"/>
              <a:t>Journalism </a:t>
            </a:r>
            <a:r>
              <a:rPr lang="de-DE" err="1"/>
              <a:t>today</a:t>
            </a:r>
            <a:br>
              <a:rPr lang="de-DE"/>
            </a:br>
            <a:endParaRPr lang="de-DE"/>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War for attention in the digital age </a:t>
            </a:r>
          </a:p>
          <a:p>
            <a:pPr>
              <a:buFont typeface="Arial" panose="020B0604020202020204" pitchFamily="34" charset="0"/>
              <a:buChar char="•"/>
            </a:pPr>
            <a:r>
              <a:rPr lang="en-US" dirty="0">
                <a:latin typeface="Arial" panose="020B0604020202020204" pitchFamily="34" charset="0"/>
                <a:cs typeface="Arial" panose="020B0604020202020204" pitchFamily="34" charset="0"/>
              </a:rPr>
              <a:t>24/7 news cycle</a:t>
            </a:r>
          </a:p>
          <a:p>
            <a:pPr>
              <a:buFont typeface="Arial" panose="020B0604020202020204" pitchFamily="34" charset="0"/>
              <a:buChar char="•"/>
            </a:pPr>
            <a:r>
              <a:rPr lang="en-US" dirty="0">
                <a:latin typeface="Arial" panose="020B0604020202020204" pitchFamily="34" charset="0"/>
                <a:cs typeface="Arial" panose="020B0604020202020204" pitchFamily="34" charset="0"/>
              </a:rPr>
              <a:t>More breaking news alerts, faster deadlines</a:t>
            </a:r>
          </a:p>
          <a:p>
            <a:pPr>
              <a:buFont typeface="Arial" panose="020B0604020202020204" pitchFamily="34" charset="0"/>
              <a:buChar char="•"/>
            </a:pPr>
            <a:r>
              <a:rPr lang="en-US" dirty="0">
                <a:latin typeface="Arial" panose="020B0604020202020204" pitchFamily="34" charset="0"/>
                <a:cs typeface="Arial" panose="020B0604020202020204" pitchFamily="34" charset="0"/>
              </a:rPr>
              <a:t>more stories</a:t>
            </a:r>
          </a:p>
          <a:p>
            <a:pPr>
              <a:buFont typeface="Arial" panose="020B0604020202020204" pitchFamily="34" charset="0"/>
              <a:buChar char="•"/>
            </a:pPr>
            <a:r>
              <a:rPr lang="en-US" dirty="0">
                <a:latin typeface="Arial" panose="020B0604020202020204" pitchFamily="34" charset="0"/>
                <a:cs typeface="Arial" panose="020B0604020202020204" pitchFamily="34" charset="0"/>
              </a:rPr>
              <a:t>sharper headlines, sensationalism</a:t>
            </a:r>
          </a:p>
          <a:p>
            <a:pPr>
              <a:buFont typeface="Arial" panose="020B0604020202020204" pitchFamily="34" charset="0"/>
              <a:buChar char="•"/>
            </a:pPr>
            <a:r>
              <a:rPr lang="en-US" dirty="0">
                <a:latin typeface="Arial" panose="020B0604020202020204" pitchFamily="34" charset="0"/>
                <a:cs typeface="Arial" panose="020B0604020202020204" pitchFamily="34" charset="0"/>
              </a:rPr>
              <a:t>more drama and conflict, louder voices</a:t>
            </a:r>
          </a:p>
          <a:p>
            <a:pPr marL="0" indent="0">
              <a:buNone/>
            </a:pPr>
            <a:endParaRPr lang="de-DE" dirty="0"/>
          </a:p>
        </p:txBody>
      </p:sp>
      <p:sp>
        <p:nvSpPr>
          <p:cNvPr id="4" name="Fußzeilenplatzhalter 3">
            <a:extLst>
              <a:ext uri="{FF2B5EF4-FFF2-40B4-BE49-F238E27FC236}">
                <a16:creationId xmlns:a16="http://schemas.microsoft.com/office/drawing/2014/main" id="{BD71BC89-215F-413B-9C7E-80F38A98ED55}"/>
              </a:ext>
            </a:extLst>
          </p:cNvPr>
          <p:cNvSpPr>
            <a:spLocks noGrp="1"/>
          </p:cNvSpPr>
          <p:nvPr>
            <p:ph type="ftr" sz="quarter" idx="14"/>
          </p:nvPr>
        </p:nvSpPr>
        <p:spPr/>
        <p:txBody>
          <a:bodyPr/>
          <a:lstStyle/>
          <a:p>
            <a:r>
              <a:rPr lang="en-US"/>
              <a:t>News and negativity| DW Akademie | Constructive Journalism Lab</a:t>
            </a:r>
            <a:endParaRPr lang="de-DE"/>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5D84773A-F7C0-4E8D-89C8-6B6CD2BBE1C5}"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578945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t>… and </a:t>
            </a:r>
            <a:r>
              <a:rPr lang="de-DE" err="1"/>
              <a:t>the</a:t>
            </a:r>
            <a:r>
              <a:rPr lang="de-DE"/>
              <a:t> </a:t>
            </a:r>
            <a:r>
              <a:rPr lang="de-DE" err="1"/>
              <a:t>young</a:t>
            </a:r>
            <a:r>
              <a:rPr lang="de-DE"/>
              <a:t> </a:t>
            </a:r>
            <a:r>
              <a:rPr lang="de-DE" err="1"/>
              <a:t>generation</a:t>
            </a:r>
            <a:r>
              <a:rPr lang="de-DE"/>
              <a:t>?</a:t>
            </a:r>
            <a:br>
              <a:rPr lang="de-DE"/>
            </a:br>
            <a:br>
              <a:rPr lang="de-DE"/>
            </a:br>
            <a:br>
              <a:rPr lang="de-DE"/>
            </a:br>
            <a:endParaRPr lang="de-DE"/>
          </a:p>
        </p:txBody>
      </p:sp>
      <p:sp>
        <p:nvSpPr>
          <p:cNvPr id="4" name="Textplatzhalter 3"/>
          <p:cNvSpPr>
            <a:spLocks noGrp="1"/>
          </p:cNvSpPr>
          <p:nvPr>
            <p:ph type="body" sz="quarter" idx="12"/>
          </p:nvPr>
        </p:nvSpPr>
        <p:spPr>
          <a:xfrm>
            <a:off x="1712500" y="2862262"/>
            <a:ext cx="10739183" cy="9756775"/>
          </a:xfrm>
        </p:spPr>
        <p:txBody>
          <a:bodyPr vert="horz" lIns="91440" tIns="45720" rIns="91440" bIns="45720" rtlCol="0" anchor="t">
            <a:normAutofit/>
          </a:bodyPr>
          <a:lstStyle/>
          <a:p>
            <a:pPr marL="0" indent="0">
              <a:buNone/>
            </a:pPr>
            <a:r>
              <a:rPr lang="en-US"/>
              <a:t>  </a:t>
            </a:r>
          </a:p>
          <a:p>
            <a:pPr marL="0" indent="0">
              <a:buNone/>
            </a:pPr>
            <a:r>
              <a:rPr lang="en-US" b="1">
                <a:latin typeface="Arial"/>
                <a:ea typeface="DW Noto Sans"/>
                <a:cs typeface="DW Noto Sans"/>
              </a:rPr>
              <a:t>BBC Next generation survey: </a:t>
            </a:r>
            <a:br>
              <a:rPr lang="en-US">
                <a:latin typeface="Arial"/>
              </a:rPr>
            </a:br>
            <a:br>
              <a:rPr lang="en-US">
                <a:latin typeface="Arial"/>
              </a:rPr>
            </a:br>
            <a:r>
              <a:rPr lang="en-US">
                <a:latin typeface="Arial"/>
                <a:ea typeface="DW Noto Sans"/>
                <a:cs typeface="DW Noto Sans"/>
              </a:rPr>
              <a:t>64% of people under 35 want news to provide solutions to problems,  not just news that tells them about certain issues</a:t>
            </a:r>
          </a:p>
          <a:p>
            <a:pPr marL="0" indent="0">
              <a:buNone/>
            </a:pPr>
            <a:endParaRPr lang="en-US">
              <a:latin typeface="Arial"/>
            </a:endParaRPr>
          </a:p>
          <a:p>
            <a:pPr marL="0" indent="0">
              <a:buNone/>
            </a:pPr>
            <a:endParaRPr lang="de-DE"/>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C3B0840F-B7D1-4F4F-AC5C-152D0DF2E42A}"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738376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a:t>DW </a:t>
            </a:r>
            <a:r>
              <a:rPr lang="de-DE" err="1"/>
              <a:t>audience</a:t>
            </a:r>
            <a:r>
              <a:rPr lang="de-DE"/>
              <a:t> </a:t>
            </a:r>
            <a:r>
              <a:rPr lang="de-DE" err="1"/>
              <a:t>research</a:t>
            </a:r>
            <a:endParaRPr lang="de-DE"/>
          </a:p>
        </p:txBody>
      </p:sp>
      <p:sp>
        <p:nvSpPr>
          <p:cNvPr id="4" name="Textplatzhalter 3"/>
          <p:cNvSpPr>
            <a:spLocks noGrp="1"/>
          </p:cNvSpPr>
          <p:nvPr>
            <p:ph type="body" sz="quarter" idx="12"/>
          </p:nvPr>
        </p:nvSpPr>
        <p:spPr/>
        <p:txBody>
          <a:bodyPr>
            <a:normAutofit fontScale="92500"/>
          </a:bodyPr>
          <a:lstStyle/>
          <a:p>
            <a:pPr marL="0" indent="0">
              <a:buNone/>
            </a:pPr>
            <a:r>
              <a:rPr lang="en-US" dirty="0"/>
              <a:t>     </a:t>
            </a:r>
            <a:r>
              <a:rPr lang="en-US" dirty="0">
                <a:solidFill>
                  <a:srgbClr val="00A9FC"/>
                </a:solidFill>
              </a:rPr>
              <a:t>Viewers in Kenya want:</a:t>
            </a:r>
          </a:p>
          <a:p>
            <a:r>
              <a:rPr lang="en-US" dirty="0"/>
              <a:t>Less focus on disasters and problems</a:t>
            </a:r>
          </a:p>
          <a:p>
            <a:r>
              <a:rPr lang="en-US" dirty="0"/>
              <a:t>More reporting on frequently underrepresented or neglected stories</a:t>
            </a:r>
          </a:p>
          <a:p>
            <a:r>
              <a:rPr lang="en-US" dirty="0"/>
              <a:t>More variety of topics</a:t>
            </a:r>
          </a:p>
          <a:p>
            <a:r>
              <a:rPr lang="en-US" dirty="0"/>
              <a:t>To be empowered</a:t>
            </a:r>
          </a:p>
          <a:p>
            <a:r>
              <a:rPr lang="en-US" dirty="0"/>
              <a:t>More nuanced and constructive approach in reporting</a:t>
            </a:r>
          </a:p>
          <a:p>
            <a:pPr marL="0" indent="0">
              <a:buNone/>
            </a:pPr>
            <a:endParaRPr lang="de-DE" dirty="0"/>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D3AD7DD1-EE3B-407F-9AE3-03F09B6D6BF2}"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107133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1B9D8-85AB-45FD-95DB-4365350A7892}"/>
              </a:ext>
            </a:extLst>
          </p:cNvPr>
          <p:cNvSpPr>
            <a:spLocks noGrp="1"/>
          </p:cNvSpPr>
          <p:nvPr>
            <p:ph type="title"/>
          </p:nvPr>
        </p:nvSpPr>
        <p:spPr/>
        <p:txBody>
          <a:bodyPr>
            <a:normAutofit/>
          </a:bodyPr>
          <a:lstStyle/>
          <a:p>
            <a:r>
              <a:rPr lang="de-DE" err="1">
                <a:latin typeface="Georgia"/>
              </a:rPr>
              <a:t>What</a:t>
            </a:r>
            <a:r>
              <a:rPr lang="de-DE">
                <a:latin typeface="Georgia"/>
              </a:rPr>
              <a:t> </a:t>
            </a:r>
            <a:r>
              <a:rPr lang="de-DE" err="1">
                <a:latin typeface="Georgia"/>
              </a:rPr>
              <a:t>the</a:t>
            </a:r>
            <a:r>
              <a:rPr lang="de-DE">
                <a:latin typeface="Georgia"/>
              </a:rPr>
              <a:t> </a:t>
            </a:r>
            <a:r>
              <a:rPr lang="de-DE" err="1">
                <a:latin typeface="Georgia"/>
              </a:rPr>
              <a:t>audiences</a:t>
            </a:r>
            <a:r>
              <a:rPr lang="de-DE">
                <a:latin typeface="Georgia"/>
              </a:rPr>
              <a:t> </a:t>
            </a:r>
            <a:r>
              <a:rPr lang="de-DE" err="1">
                <a:latin typeface="Georgia"/>
              </a:rPr>
              <a:t>expect</a:t>
            </a:r>
            <a:r>
              <a:rPr lang="de-DE">
                <a:latin typeface="Georgia"/>
              </a:rPr>
              <a:t> </a:t>
            </a:r>
            <a:r>
              <a:rPr lang="de-DE" err="1">
                <a:latin typeface="Georgia"/>
              </a:rPr>
              <a:t>from</a:t>
            </a:r>
            <a:r>
              <a:rPr lang="de-DE">
                <a:latin typeface="Georgia"/>
              </a:rPr>
              <a:t> </a:t>
            </a:r>
            <a:r>
              <a:rPr lang="de-DE" err="1">
                <a:latin typeface="Georgia"/>
              </a:rPr>
              <a:t>news</a:t>
            </a:r>
            <a:r>
              <a:rPr lang="de-DE">
                <a:latin typeface="Georgia"/>
              </a:rPr>
              <a:t> – II</a:t>
            </a:r>
            <a:endParaRPr lang="de-DE" err="1"/>
          </a:p>
        </p:txBody>
      </p:sp>
      <p:sp>
        <p:nvSpPr>
          <p:cNvPr id="4" name="Fußzeilenplatzhalter 3">
            <a:extLst>
              <a:ext uri="{FF2B5EF4-FFF2-40B4-BE49-F238E27FC236}">
                <a16:creationId xmlns:a16="http://schemas.microsoft.com/office/drawing/2014/main" id="{F8AC1ABD-D078-47FE-8C59-88C6E6746288}"/>
              </a:ext>
            </a:extLst>
          </p:cNvPr>
          <p:cNvSpPr>
            <a:spLocks noGrp="1"/>
          </p:cNvSpPr>
          <p:nvPr>
            <p:ph type="ftr" sz="quarter" idx="15"/>
          </p:nvPr>
        </p:nvSpPr>
        <p:spPr/>
        <p:txBody>
          <a:bodyPr/>
          <a:lstStyle/>
          <a:p>
            <a:r>
              <a:rPr lang="en-US" dirty="0"/>
              <a:t>News and negativity| DW Akademie | Constructive Journalism Lab</a:t>
            </a:r>
            <a:endParaRPr lang="de-DE" dirty="0"/>
          </a:p>
        </p:txBody>
      </p:sp>
      <p:sp>
        <p:nvSpPr>
          <p:cNvPr id="5" name="Datumsplatzhalter 4">
            <a:extLst>
              <a:ext uri="{FF2B5EF4-FFF2-40B4-BE49-F238E27FC236}">
                <a16:creationId xmlns:a16="http://schemas.microsoft.com/office/drawing/2014/main" id="{1AB2D993-8A92-4006-B3C4-5BE01CC3E71A}"/>
              </a:ext>
            </a:extLst>
          </p:cNvPr>
          <p:cNvSpPr>
            <a:spLocks noGrp="1"/>
          </p:cNvSpPr>
          <p:nvPr>
            <p:ph type="dt" sz="half" idx="16"/>
          </p:nvPr>
        </p:nvSpPr>
        <p:spPr/>
        <p:txBody>
          <a:bodyPr/>
          <a:lstStyle/>
          <a:p>
            <a:fld id="{70912CE3-6DF7-4565-941A-C717FE4109F1}"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9" name="Textplatzhalter 3">
            <a:extLst>
              <a:ext uri="{FF2B5EF4-FFF2-40B4-BE49-F238E27FC236}">
                <a16:creationId xmlns:a16="http://schemas.microsoft.com/office/drawing/2014/main" id="{ACFA079C-A6B9-9468-80DE-BDF8BEDBCC9D}"/>
              </a:ext>
            </a:extLst>
          </p:cNvPr>
          <p:cNvSpPr txBox="1">
            <a:spLocks/>
          </p:cNvSpPr>
          <p:nvPr/>
        </p:nvSpPr>
        <p:spPr>
          <a:xfrm>
            <a:off x="819250" y="2564448"/>
            <a:ext cx="13390526" cy="9889680"/>
          </a:xfrm>
          <a:prstGeom prst="rect">
            <a:avLst/>
          </a:prstGeom>
        </p:spPr>
        <p:txBody>
          <a:bodyPr vert="horz" lIns="91440" tIns="45720" rIns="91440" bIns="45720" rtlCol="0" anchor="t">
            <a:normAutofit fontScale="92500" lnSpcReduction="10000"/>
          </a:bodyPr>
          <a:lstStyle>
            <a:lvl1pPr marL="685800" indent="-685800" algn="l" defTabSz="1828709" rtl="0" eaLnBrk="1" latinLnBrk="0" hangingPunct="1">
              <a:lnSpc>
                <a:spcPct val="150000"/>
              </a:lnSpc>
              <a:spcBef>
                <a:spcPts val="2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1pPr>
            <a:lvl2pPr marL="1600154" indent="-6858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2pPr>
            <a:lvl3pPr marL="2400209"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3pPr>
            <a:lvl4pPr marL="3314563"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4pPr>
            <a:lvl5pPr marL="4228917"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Arial"/>
                <a:ea typeface="DW Noto Sans"/>
                <a:cs typeface="DW Noto Sans"/>
              </a:rPr>
              <a:t>User needs model 2.0, 2023 </a:t>
            </a:r>
            <a:r>
              <a:rPr lang="en-US" b="1" dirty="0">
                <a:latin typeface="Arial"/>
                <a:ea typeface="DW Noto Sans"/>
                <a:cs typeface="Arial"/>
              </a:rPr>
              <a:t>(</a:t>
            </a:r>
            <a:r>
              <a:rPr lang="en-US" b="1" dirty="0" err="1">
                <a:latin typeface="Arial"/>
                <a:ea typeface="DW Noto Sans"/>
                <a:cs typeface="Arial"/>
              </a:rPr>
              <a:t>smartocto</a:t>
            </a:r>
            <a:r>
              <a:rPr lang="en-US" b="1" dirty="0">
                <a:latin typeface="Arial"/>
                <a:ea typeface="DW Noto Sans"/>
                <a:cs typeface="Arial"/>
              </a:rPr>
              <a:t>, Dmitry </a:t>
            </a:r>
            <a:r>
              <a:rPr lang="en-US" b="1" dirty="0" err="1">
                <a:latin typeface="Arial"/>
                <a:ea typeface="DW Noto Sans"/>
                <a:cs typeface="Arial"/>
              </a:rPr>
              <a:t>Shishkin</a:t>
            </a:r>
            <a:r>
              <a:rPr lang="en-US" b="1" dirty="0">
                <a:latin typeface="Arial"/>
                <a:ea typeface="DW Noto Sans"/>
                <a:cs typeface="Arial"/>
              </a:rPr>
              <a:t>)</a:t>
            </a:r>
            <a:r>
              <a:rPr lang="en-US" b="1" dirty="0">
                <a:latin typeface="Arial"/>
                <a:ea typeface="DW Noto Sans"/>
                <a:cs typeface="DW Noto Sans"/>
              </a:rPr>
              <a:t>:</a:t>
            </a:r>
          </a:p>
          <a:p>
            <a:pPr>
              <a:buFont typeface="Wingdings" charset="0"/>
              <a:buChar char="q"/>
            </a:pPr>
            <a:r>
              <a:rPr lang="en-US" dirty="0">
                <a:latin typeface="Arial"/>
                <a:ea typeface="DW Noto Sans"/>
                <a:cs typeface="DW Noto Sans"/>
              </a:rPr>
              <a:t>Audiences want to …</a:t>
            </a:r>
          </a:p>
          <a:p>
            <a:pPr marL="1599565" lvl="1"/>
            <a:r>
              <a:rPr lang="en-US" b="1" dirty="0">
                <a:latin typeface="Arial"/>
                <a:ea typeface="DW Noto Sans"/>
                <a:cs typeface="Arial"/>
              </a:rPr>
              <a:t>…know</a:t>
            </a:r>
            <a:r>
              <a:rPr lang="en-US" dirty="0">
                <a:latin typeface="Arial"/>
                <a:ea typeface="DW Noto Sans"/>
                <a:cs typeface="Arial"/>
              </a:rPr>
              <a:t>               fact-driven news</a:t>
            </a:r>
            <a:endParaRPr lang="en-US" dirty="0">
              <a:latin typeface="DW Noto Sans"/>
              <a:ea typeface="DW Noto Sans"/>
              <a:cs typeface="DW Noto Sans"/>
            </a:endParaRPr>
          </a:p>
          <a:p>
            <a:pPr marL="1599565" lvl="1"/>
            <a:r>
              <a:rPr lang="en-US" b="1" dirty="0">
                <a:latin typeface="Arial"/>
                <a:ea typeface="DW Noto Sans"/>
                <a:cs typeface="DW Noto Sans"/>
              </a:rPr>
              <a:t>…understand   </a:t>
            </a:r>
            <a:r>
              <a:rPr lang="en-US" dirty="0">
                <a:latin typeface="Arial"/>
                <a:ea typeface="DW Noto Sans"/>
                <a:cs typeface="DW Noto Sans"/>
              </a:rPr>
              <a:t> context-driven news</a:t>
            </a:r>
          </a:p>
          <a:p>
            <a:pPr marL="1599565" lvl="1"/>
            <a:r>
              <a:rPr lang="en-US" b="1" dirty="0">
                <a:latin typeface="Arial"/>
                <a:ea typeface="DW Noto Sans"/>
                <a:cs typeface="Arial"/>
              </a:rPr>
              <a:t>…feel </a:t>
            </a:r>
            <a:r>
              <a:rPr lang="en-US" dirty="0">
                <a:latin typeface="Arial"/>
                <a:ea typeface="DW Noto Sans"/>
                <a:cs typeface="Arial"/>
              </a:rPr>
              <a:t>                 emotion-driven news</a:t>
            </a:r>
            <a:endParaRPr lang="en-US" dirty="0">
              <a:latin typeface="DW Noto Sans"/>
              <a:ea typeface="DW Noto Sans"/>
              <a:cs typeface="DW Noto Sans"/>
            </a:endParaRPr>
          </a:p>
          <a:p>
            <a:pPr marL="1599565" lvl="1"/>
            <a:r>
              <a:rPr lang="en-US" b="1" dirty="0">
                <a:highlight>
                  <a:srgbClr val="FFFF00"/>
                </a:highlight>
                <a:latin typeface="Arial"/>
                <a:ea typeface="DW Noto Sans"/>
                <a:cs typeface="DW Noto Sans"/>
              </a:rPr>
              <a:t>…do</a:t>
            </a:r>
            <a:r>
              <a:rPr lang="en-US" dirty="0">
                <a:latin typeface="Arial"/>
                <a:ea typeface="DW Noto Sans"/>
                <a:cs typeface="DW Noto Sans"/>
              </a:rPr>
              <a:t>                    action-driven news</a:t>
            </a:r>
          </a:p>
          <a:p>
            <a:pPr marL="1599565" lvl="1"/>
            <a:endParaRPr lang="en-US" dirty="0">
              <a:latin typeface="Arial"/>
              <a:ea typeface="DW Noto Sans"/>
              <a:cs typeface="DW Noto Sans"/>
            </a:endParaRPr>
          </a:p>
          <a:p>
            <a:pPr marL="7314245" lvl="8" indent="0">
              <a:buNone/>
            </a:pPr>
            <a:endParaRPr lang="en-US" sz="2400" dirty="0">
              <a:latin typeface="Arial"/>
              <a:ea typeface="DW Noto Sans"/>
              <a:cs typeface="DW Noto Sans"/>
            </a:endParaRPr>
          </a:p>
          <a:p>
            <a:pPr marL="7314245" lvl="8" indent="0">
              <a:buNone/>
            </a:pPr>
            <a:endParaRPr lang="en-US" sz="2400" dirty="0">
              <a:latin typeface="Arial"/>
              <a:ea typeface="DW Noto Sans"/>
              <a:cs typeface="DW Noto Sans"/>
            </a:endParaRPr>
          </a:p>
          <a:p>
            <a:pPr marL="7314245" lvl="8" indent="0">
              <a:buNone/>
            </a:pPr>
            <a:endParaRPr lang="en-US" sz="2400" dirty="0">
              <a:latin typeface="Arial"/>
              <a:ea typeface="DW Noto Sans"/>
              <a:cs typeface="DW Noto Sans"/>
            </a:endParaRPr>
          </a:p>
          <a:p>
            <a:pPr marL="7314245" lvl="8" indent="0">
              <a:buNone/>
            </a:pPr>
            <a:r>
              <a:rPr lang="en-US" sz="2400" dirty="0">
                <a:latin typeface="Arial"/>
                <a:ea typeface="DW Noto Sans"/>
                <a:cs typeface="DW Noto Sans"/>
              </a:rPr>
              <a:t>Source: smartocto.com </a:t>
            </a:r>
            <a:endParaRPr lang="en-US" sz="2400" dirty="0"/>
          </a:p>
        </p:txBody>
      </p:sp>
      <p:sp>
        <p:nvSpPr>
          <p:cNvPr id="10" name="Textplatzhalter 3">
            <a:extLst>
              <a:ext uri="{FF2B5EF4-FFF2-40B4-BE49-F238E27FC236}">
                <a16:creationId xmlns:a16="http://schemas.microsoft.com/office/drawing/2014/main" id="{7C92CC74-B7A5-13EB-7787-3F5D367E2E6F}"/>
              </a:ext>
            </a:extLst>
          </p:cNvPr>
          <p:cNvSpPr txBox="1">
            <a:spLocks/>
          </p:cNvSpPr>
          <p:nvPr/>
        </p:nvSpPr>
        <p:spPr>
          <a:xfrm>
            <a:off x="14482851" y="3639888"/>
            <a:ext cx="9746682" cy="8548972"/>
          </a:xfrm>
          <a:prstGeom prst="rect">
            <a:avLst/>
          </a:prstGeom>
        </p:spPr>
        <p:txBody>
          <a:bodyPr vert="horz" lIns="91440" tIns="45720" rIns="91440" bIns="45720" rtlCol="0" anchor="t">
            <a:normAutofit fontScale="92500"/>
          </a:bodyPr>
          <a:lstStyle>
            <a:lvl1pPr marL="685800" indent="-685800" algn="l" defTabSz="1828709" rtl="0" eaLnBrk="1" latinLnBrk="0" hangingPunct="1">
              <a:lnSpc>
                <a:spcPct val="150000"/>
              </a:lnSpc>
              <a:spcBef>
                <a:spcPts val="2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1pPr>
            <a:lvl2pPr marL="1600154" indent="-6858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2pPr>
            <a:lvl3pPr marL="2400209"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3pPr>
            <a:lvl4pPr marL="3314563"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4pPr>
            <a:lvl5pPr marL="4228917"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599565" lvl="1"/>
            <a:r>
              <a:rPr lang="en-US" dirty="0">
                <a:latin typeface="Arial"/>
                <a:ea typeface="DW Noto Sans"/>
                <a:cs typeface="Arial"/>
              </a:rPr>
              <a:t>Update me</a:t>
            </a:r>
            <a:endParaRPr lang="en-US" dirty="0">
              <a:latin typeface="DW Noto Sans"/>
              <a:ea typeface="DW Noto Sans"/>
              <a:cs typeface="DW Noto Sans"/>
            </a:endParaRPr>
          </a:p>
          <a:p>
            <a:pPr marL="1599565" lvl="1"/>
            <a:r>
              <a:rPr lang="en-US" dirty="0">
                <a:latin typeface="Arial"/>
                <a:ea typeface="DW Noto Sans"/>
                <a:cs typeface="DW Noto Sans"/>
              </a:rPr>
              <a:t>Educate me</a:t>
            </a:r>
          </a:p>
          <a:p>
            <a:pPr marL="1599565" lvl="1"/>
            <a:r>
              <a:rPr lang="en-US" dirty="0">
                <a:latin typeface="Arial"/>
                <a:ea typeface="DW Noto Sans"/>
                <a:cs typeface="DW Noto Sans"/>
              </a:rPr>
              <a:t>Give me perspective</a:t>
            </a:r>
          </a:p>
          <a:p>
            <a:pPr marL="1599565" lvl="1"/>
            <a:r>
              <a:rPr lang="en-US" dirty="0">
                <a:latin typeface="Arial"/>
                <a:ea typeface="DW Noto Sans"/>
                <a:cs typeface="DW Noto Sans"/>
              </a:rPr>
              <a:t>Divert me</a:t>
            </a:r>
          </a:p>
          <a:p>
            <a:pPr marL="1599565" lvl="1"/>
            <a:r>
              <a:rPr lang="en-US" dirty="0">
                <a:latin typeface="Arial"/>
                <a:ea typeface="DW Noto Sans"/>
                <a:cs typeface="DW Noto Sans"/>
              </a:rPr>
              <a:t>Inspire me</a:t>
            </a:r>
          </a:p>
          <a:p>
            <a:pPr marL="1599565" lvl="1"/>
            <a:r>
              <a:rPr lang="en-US" dirty="0">
                <a:highlight>
                  <a:srgbClr val="FFFF00"/>
                </a:highlight>
                <a:latin typeface="Arial"/>
                <a:ea typeface="DW Noto Sans"/>
                <a:cs typeface="DW Noto Sans"/>
              </a:rPr>
              <a:t>Connect me</a:t>
            </a:r>
          </a:p>
          <a:p>
            <a:pPr marL="1599565" lvl="1"/>
            <a:r>
              <a:rPr lang="en-US" dirty="0">
                <a:highlight>
                  <a:srgbClr val="FFFF00"/>
                </a:highlight>
                <a:latin typeface="Arial"/>
                <a:ea typeface="DW Noto Sans"/>
                <a:cs typeface="DW Noto Sans"/>
              </a:rPr>
              <a:t>Help me</a:t>
            </a:r>
          </a:p>
          <a:p>
            <a:pPr marL="1599565" lvl="1"/>
            <a:r>
              <a:rPr lang="en-US" dirty="0">
                <a:latin typeface="Arial"/>
                <a:ea typeface="DW Noto Sans"/>
                <a:cs typeface="DW Noto Sans"/>
              </a:rPr>
              <a:t>Keep me engaged</a:t>
            </a:r>
          </a:p>
        </p:txBody>
      </p:sp>
    </p:spTree>
    <p:extLst>
      <p:ext uri="{BB962C8B-B14F-4D97-AF65-F5344CB8AC3E}">
        <p14:creationId xmlns:p14="http://schemas.microsoft.com/office/powerpoint/2010/main" val="494854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User </a:t>
            </a:r>
            <a:r>
              <a:rPr lang="de-DE" dirty="0" err="1"/>
              <a:t>needs</a:t>
            </a:r>
            <a:r>
              <a:rPr lang="de-DE" dirty="0"/>
              <a:t> </a:t>
            </a:r>
            <a:r>
              <a:rPr lang="de-DE" dirty="0" err="1"/>
              <a:t>model</a:t>
            </a:r>
            <a:r>
              <a:rPr lang="de-DE" dirty="0"/>
              <a:t> 2.0</a:t>
            </a:r>
            <a:br>
              <a:rPr lang="de-DE" dirty="0"/>
            </a:br>
            <a:br>
              <a:rPr lang="de-DE" dirty="0"/>
            </a:br>
            <a:endParaRPr lang="de-DE" dirty="0"/>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dirty="0"/>
              <a:t>News and negativity| DW Akademie | Constructive Journalism Lab</a:t>
            </a:r>
            <a:endParaRPr lang="de-DE" dirty="0"/>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C3B0840F-B7D1-4F4F-AC5C-152D0DF2E42A}"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9" name="Grafik 8">
            <a:extLst>
              <a:ext uri="{FF2B5EF4-FFF2-40B4-BE49-F238E27FC236}">
                <a16:creationId xmlns:a16="http://schemas.microsoft.com/office/drawing/2014/main" id="{BAFF2578-3097-DA87-7D8D-AB11BF610EB1}"/>
              </a:ext>
            </a:extLst>
          </p:cNvPr>
          <p:cNvPicPr>
            <a:picLocks noChangeAspect="1"/>
          </p:cNvPicPr>
          <p:nvPr/>
        </p:nvPicPr>
        <p:blipFill>
          <a:blip r:embed="rId2"/>
          <a:stretch>
            <a:fillRect/>
          </a:stretch>
        </p:blipFill>
        <p:spPr>
          <a:xfrm>
            <a:off x="962526" y="2250839"/>
            <a:ext cx="18312063" cy="10253157"/>
          </a:xfrm>
          <a:prstGeom prst="rect">
            <a:avLst/>
          </a:prstGeom>
        </p:spPr>
      </p:pic>
      <p:sp>
        <p:nvSpPr>
          <p:cNvPr id="10" name="Textfeld 9">
            <a:extLst>
              <a:ext uri="{FF2B5EF4-FFF2-40B4-BE49-F238E27FC236}">
                <a16:creationId xmlns:a16="http://schemas.microsoft.com/office/drawing/2014/main" id="{A4CD03B5-7743-DBD4-3A42-BAC73484F6F5}"/>
              </a:ext>
            </a:extLst>
          </p:cNvPr>
          <p:cNvSpPr txBox="1"/>
          <p:nvPr/>
        </p:nvSpPr>
        <p:spPr>
          <a:xfrm>
            <a:off x="19696531" y="11303667"/>
            <a:ext cx="3741822" cy="1200329"/>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Source: </a:t>
            </a:r>
            <a:r>
              <a:rPr lang="de-DE" sz="2400" dirty="0" err="1">
                <a:latin typeface="Arial" panose="020B0604020202020204" pitchFamily="34" charset="0"/>
                <a:cs typeface="Arial" panose="020B0604020202020204" pitchFamily="34" charset="0"/>
              </a:rPr>
              <a:t>smartocto</a:t>
            </a:r>
            <a:r>
              <a:rPr lang="de-DE" sz="2400" dirty="0">
                <a:latin typeface="Arial" panose="020B0604020202020204" pitchFamily="34" charset="0"/>
                <a:cs typeface="Arial" panose="020B0604020202020204" pitchFamily="34" charset="0"/>
              </a:rPr>
              <a:t> in </a:t>
            </a:r>
            <a:r>
              <a:rPr lang="de-DE" sz="2400" dirty="0" err="1">
                <a:latin typeface="Arial" panose="020B0604020202020204" pitchFamily="34" charset="0"/>
                <a:cs typeface="Arial" panose="020B0604020202020204" pitchFamily="34" charset="0"/>
              </a:rPr>
              <a:t>collaboration</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with</a:t>
            </a:r>
            <a:r>
              <a:rPr lang="de-DE" sz="2400" dirty="0">
                <a:latin typeface="Arial" panose="020B0604020202020204" pitchFamily="34" charset="0"/>
                <a:cs typeface="Arial" panose="020B0604020202020204" pitchFamily="34" charset="0"/>
              </a:rPr>
              <a:t> Dmitry </a:t>
            </a:r>
            <a:r>
              <a:rPr lang="de-DE" sz="2400" dirty="0" err="1">
                <a:latin typeface="Arial" panose="020B0604020202020204" pitchFamily="34" charset="0"/>
                <a:cs typeface="Arial" panose="020B0604020202020204" pitchFamily="34" charset="0"/>
              </a:rPr>
              <a:t>Shishkin</a:t>
            </a:r>
            <a:r>
              <a:rPr lang="de-DE" sz="2400" dirty="0">
                <a:latin typeface="Arial" panose="020B0604020202020204" pitchFamily="34" charset="0"/>
                <a:cs typeface="Arial" panose="020B0604020202020204" pitchFamily="34" charset="0"/>
              </a:rPr>
              <a:t>, 2023</a:t>
            </a:r>
          </a:p>
        </p:txBody>
      </p:sp>
    </p:spTree>
    <p:extLst>
      <p:ext uri="{BB962C8B-B14F-4D97-AF65-F5344CB8AC3E}">
        <p14:creationId xmlns:p14="http://schemas.microsoft.com/office/powerpoint/2010/main" val="1010324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000" y="720000"/>
            <a:ext cx="23054400" cy="1469747"/>
          </a:xfrm>
        </p:spPr>
        <p:txBody>
          <a:bodyPr>
            <a:normAutofit fontScale="90000"/>
          </a:bodyPr>
          <a:lstStyle/>
          <a:p>
            <a:pPr lvl="0">
              <a:lnSpc>
                <a:spcPct val="150000"/>
              </a:lnSpc>
              <a:spcBef>
                <a:spcPts val="2000"/>
              </a:spcBef>
              <a:defRPr/>
            </a:pPr>
            <a:r>
              <a:rPr lang="de-DE" dirty="0"/>
              <a:t>2023: </a:t>
            </a:r>
            <a:r>
              <a:rPr lang="de-DE" dirty="0" err="1"/>
              <a:t>How</a:t>
            </a:r>
            <a:r>
              <a:rPr lang="de-DE" dirty="0"/>
              <a:t> </a:t>
            </a:r>
            <a:r>
              <a:rPr lang="de-DE" dirty="0" err="1"/>
              <a:t>publishers</a:t>
            </a:r>
            <a:r>
              <a:rPr lang="de-DE" dirty="0"/>
              <a:t> plan </a:t>
            </a:r>
            <a:r>
              <a:rPr lang="de-DE" dirty="0" err="1"/>
              <a:t>to</a:t>
            </a:r>
            <a:r>
              <a:rPr lang="de-DE" dirty="0"/>
              <a:t> </a:t>
            </a:r>
            <a:r>
              <a:rPr lang="de-DE" dirty="0" err="1"/>
              <a:t>counter</a:t>
            </a:r>
            <a:r>
              <a:rPr lang="de-DE" dirty="0"/>
              <a:t> </a:t>
            </a:r>
            <a:r>
              <a:rPr lang="de-DE" dirty="0" err="1"/>
              <a:t>news</a:t>
            </a:r>
            <a:r>
              <a:rPr lang="de-DE" dirty="0"/>
              <a:t> </a:t>
            </a:r>
            <a:r>
              <a:rPr lang="de-DE" dirty="0" err="1"/>
              <a:t>avoidance</a:t>
            </a:r>
            <a:r>
              <a:rPr lang="de-DE" dirty="0"/>
              <a:t>/</a:t>
            </a:r>
            <a:r>
              <a:rPr lang="de-DE" dirty="0" err="1"/>
              <a:t>fatigue</a:t>
            </a:r>
            <a:br>
              <a:rPr lang="de-DE" dirty="0"/>
            </a:br>
            <a:br>
              <a:rPr lang="de-DE" dirty="0"/>
            </a:br>
            <a:r>
              <a:rPr lang="de-DE" sz="4800" dirty="0">
                <a:solidFill>
                  <a:srgbClr val="5D676F"/>
                </a:solidFill>
                <a:latin typeface="Arial" panose="020B0604020202020204" pitchFamily="34" charset="0"/>
                <a:cs typeface="Arial" panose="020B0604020202020204" pitchFamily="34" charset="0"/>
              </a:rPr>
              <a:t>- </a:t>
            </a:r>
            <a:r>
              <a:rPr lang="de-DE" sz="4800" dirty="0" err="1">
                <a:solidFill>
                  <a:srgbClr val="5D676F"/>
                </a:solidFill>
                <a:latin typeface="Arial" panose="020B0604020202020204" pitchFamily="34" charset="0"/>
                <a:cs typeface="Arial" panose="020B0604020202020204" pitchFamily="34" charset="0"/>
              </a:rPr>
              <a:t>Explanatory</a:t>
            </a:r>
            <a:r>
              <a:rPr lang="de-DE" sz="4800" dirty="0">
                <a:solidFill>
                  <a:srgbClr val="5D676F"/>
                </a:solidFill>
                <a:latin typeface="Arial" panose="020B0604020202020204" pitchFamily="34" charset="0"/>
                <a:cs typeface="Arial" panose="020B0604020202020204" pitchFamily="34" charset="0"/>
              </a:rPr>
              <a:t> </a:t>
            </a:r>
            <a:r>
              <a:rPr lang="de-DE" sz="4800" dirty="0" err="1">
                <a:solidFill>
                  <a:srgbClr val="5D676F"/>
                </a:solidFill>
                <a:latin typeface="Arial" panose="020B0604020202020204" pitchFamily="34" charset="0"/>
                <a:cs typeface="Arial" panose="020B0604020202020204" pitchFamily="34" charset="0"/>
              </a:rPr>
              <a:t>journalism</a:t>
            </a:r>
            <a:r>
              <a:rPr lang="de-DE" sz="4800" dirty="0">
                <a:solidFill>
                  <a:srgbClr val="5D676F"/>
                </a:solidFill>
                <a:latin typeface="Arial" panose="020B0604020202020204" pitchFamily="34" charset="0"/>
                <a:cs typeface="Arial" panose="020B0604020202020204" pitchFamily="34" charset="0"/>
              </a:rPr>
              <a:t> (94%)</a:t>
            </a:r>
            <a:br>
              <a:rPr lang="de-DE" sz="4800" dirty="0">
                <a:solidFill>
                  <a:srgbClr val="5D676F"/>
                </a:solidFill>
                <a:latin typeface="Arial" panose="020B0604020202020204" pitchFamily="34" charset="0"/>
                <a:cs typeface="Arial" panose="020B0604020202020204" pitchFamily="34" charset="0"/>
              </a:rPr>
            </a:br>
            <a:r>
              <a:rPr lang="de-DE" sz="4800" dirty="0">
                <a:solidFill>
                  <a:srgbClr val="5D676F"/>
                </a:solidFill>
                <a:latin typeface="Arial" panose="020B0604020202020204" pitchFamily="34" charset="0"/>
                <a:cs typeface="Arial" panose="020B0604020202020204" pitchFamily="34" charset="0"/>
              </a:rPr>
              <a:t>- Q &amp; A </a:t>
            </a:r>
            <a:r>
              <a:rPr lang="de-DE" sz="4800" dirty="0" err="1">
                <a:solidFill>
                  <a:srgbClr val="5D676F"/>
                </a:solidFill>
                <a:latin typeface="Arial" panose="020B0604020202020204" pitchFamily="34" charset="0"/>
                <a:cs typeface="Arial" panose="020B0604020202020204" pitchFamily="34" charset="0"/>
              </a:rPr>
              <a:t>formats</a:t>
            </a:r>
            <a:r>
              <a:rPr lang="de-DE" sz="4800" dirty="0">
                <a:solidFill>
                  <a:srgbClr val="5D676F"/>
                </a:solidFill>
                <a:latin typeface="Arial" panose="020B0604020202020204" pitchFamily="34" charset="0"/>
                <a:cs typeface="Arial" panose="020B0604020202020204" pitchFamily="34" charset="0"/>
              </a:rPr>
              <a:t> (87%)</a:t>
            </a:r>
            <a:br>
              <a:rPr lang="de-DE" sz="4800" dirty="0">
                <a:solidFill>
                  <a:srgbClr val="5D676F"/>
                </a:solidFill>
                <a:latin typeface="Arial" panose="020B0604020202020204" pitchFamily="34" charset="0"/>
                <a:cs typeface="Arial" panose="020B0604020202020204" pitchFamily="34" charset="0"/>
              </a:rPr>
            </a:br>
            <a:r>
              <a:rPr lang="de-DE" sz="4800" dirty="0">
                <a:solidFill>
                  <a:srgbClr val="5D676F"/>
                </a:solidFill>
                <a:latin typeface="Arial" panose="020B0604020202020204" pitchFamily="34" charset="0"/>
                <a:cs typeface="Arial" panose="020B0604020202020204" pitchFamily="34" charset="0"/>
              </a:rPr>
              <a:t>- Solutions/</a:t>
            </a:r>
            <a:r>
              <a:rPr lang="de-DE" sz="4800" dirty="0" err="1">
                <a:solidFill>
                  <a:srgbClr val="5D676F"/>
                </a:solidFill>
                <a:latin typeface="Arial" panose="020B0604020202020204" pitchFamily="34" charset="0"/>
                <a:cs typeface="Arial" panose="020B0604020202020204" pitchFamily="34" charset="0"/>
              </a:rPr>
              <a:t>constructive</a:t>
            </a:r>
            <a:r>
              <a:rPr lang="de-DE" sz="4800" dirty="0">
                <a:solidFill>
                  <a:srgbClr val="5D676F"/>
                </a:solidFill>
                <a:latin typeface="Arial" panose="020B0604020202020204" pitchFamily="34" charset="0"/>
                <a:cs typeface="Arial" panose="020B0604020202020204" pitchFamily="34" charset="0"/>
              </a:rPr>
              <a:t> </a:t>
            </a:r>
            <a:r>
              <a:rPr lang="de-DE" sz="4800" dirty="0" err="1">
                <a:solidFill>
                  <a:srgbClr val="5D676F"/>
                </a:solidFill>
                <a:latin typeface="Arial" panose="020B0604020202020204" pitchFamily="34" charset="0"/>
                <a:cs typeface="Arial" panose="020B0604020202020204" pitchFamily="34" charset="0"/>
              </a:rPr>
              <a:t>journalism</a:t>
            </a:r>
            <a:r>
              <a:rPr lang="de-DE" sz="4800" dirty="0">
                <a:solidFill>
                  <a:srgbClr val="5D676F"/>
                </a:solidFill>
                <a:latin typeface="Arial" panose="020B0604020202020204" pitchFamily="34" charset="0"/>
                <a:cs typeface="Arial" panose="020B0604020202020204" pitchFamily="34" charset="0"/>
              </a:rPr>
              <a:t> (73%)</a:t>
            </a:r>
            <a:br>
              <a:rPr lang="de-DE" sz="4800" dirty="0">
                <a:solidFill>
                  <a:srgbClr val="5D676F"/>
                </a:solidFill>
                <a:latin typeface="Arial" panose="020B0604020202020204" pitchFamily="34" charset="0"/>
                <a:cs typeface="Arial" panose="020B0604020202020204" pitchFamily="34" charset="0"/>
              </a:rPr>
            </a:br>
            <a:r>
              <a:rPr lang="de-DE" sz="4800" dirty="0">
                <a:solidFill>
                  <a:srgbClr val="5D676F"/>
                </a:solidFill>
                <a:latin typeface="Arial" panose="020B0604020202020204" pitchFamily="34" charset="0"/>
                <a:cs typeface="Arial" panose="020B0604020202020204" pitchFamily="34" charset="0"/>
              </a:rPr>
              <a:t>- </a:t>
            </a:r>
            <a:r>
              <a:rPr lang="de-DE" sz="4800" dirty="0" err="1">
                <a:solidFill>
                  <a:srgbClr val="5D676F"/>
                </a:solidFill>
                <a:latin typeface="Arial" panose="020B0604020202020204" pitchFamily="34" charset="0"/>
                <a:cs typeface="Arial" panose="020B0604020202020204" pitchFamily="34" charset="0"/>
              </a:rPr>
              <a:t>Inspirational</a:t>
            </a:r>
            <a:r>
              <a:rPr lang="de-DE" sz="4800" dirty="0">
                <a:solidFill>
                  <a:srgbClr val="5D676F"/>
                </a:solidFill>
                <a:latin typeface="Arial" panose="020B0604020202020204" pitchFamily="34" charset="0"/>
                <a:cs typeface="Arial" panose="020B0604020202020204" pitchFamily="34" charset="0"/>
              </a:rPr>
              <a:t> </a:t>
            </a:r>
            <a:r>
              <a:rPr lang="de-DE" sz="4800" dirty="0" err="1">
                <a:solidFill>
                  <a:srgbClr val="5D676F"/>
                </a:solidFill>
                <a:latin typeface="Arial" panose="020B0604020202020204" pitchFamily="34" charset="0"/>
                <a:cs typeface="Arial" panose="020B0604020202020204" pitchFamily="34" charset="0"/>
              </a:rPr>
              <a:t>stories</a:t>
            </a:r>
            <a:r>
              <a:rPr lang="de-DE" sz="4800" dirty="0">
                <a:solidFill>
                  <a:srgbClr val="5D676F"/>
                </a:solidFill>
                <a:latin typeface="Arial" panose="020B0604020202020204" pitchFamily="34" charset="0"/>
                <a:cs typeface="Arial" panose="020B0604020202020204" pitchFamily="34" charset="0"/>
              </a:rPr>
              <a:t> (66%)</a:t>
            </a:r>
            <a:br>
              <a:rPr lang="de-DE" sz="4800" dirty="0">
                <a:solidFill>
                  <a:srgbClr val="5D676F"/>
                </a:solidFill>
                <a:latin typeface="Arial" panose="020B0604020202020204" pitchFamily="34" charset="0"/>
                <a:cs typeface="Arial" panose="020B0604020202020204" pitchFamily="34" charset="0"/>
              </a:rPr>
            </a:br>
            <a:r>
              <a:rPr lang="de-DE" sz="4800" dirty="0">
                <a:solidFill>
                  <a:srgbClr val="5D676F"/>
                </a:solidFill>
                <a:latin typeface="Arial" panose="020B0604020202020204" pitchFamily="34" charset="0"/>
                <a:cs typeface="Arial" panose="020B0604020202020204" pitchFamily="34" charset="0"/>
              </a:rPr>
              <a:t>- </a:t>
            </a:r>
            <a:r>
              <a:rPr lang="de-DE" sz="4800" dirty="0" err="1">
                <a:solidFill>
                  <a:srgbClr val="5D676F"/>
                </a:solidFill>
                <a:latin typeface="Arial" panose="020B0604020202020204" pitchFamily="34" charset="0"/>
                <a:cs typeface="Arial" panose="020B0604020202020204" pitchFamily="34" charset="0"/>
              </a:rPr>
              <a:t>Broader</a:t>
            </a:r>
            <a:r>
              <a:rPr lang="de-DE" sz="4800" dirty="0">
                <a:solidFill>
                  <a:srgbClr val="5D676F"/>
                </a:solidFill>
                <a:latin typeface="Arial" panose="020B0604020202020204" pitchFamily="34" charset="0"/>
                <a:cs typeface="Arial" panose="020B0604020202020204" pitchFamily="34" charset="0"/>
              </a:rPr>
              <a:t> </a:t>
            </a:r>
            <a:r>
              <a:rPr lang="de-DE" sz="4800" dirty="0" err="1">
                <a:solidFill>
                  <a:srgbClr val="5D676F"/>
                </a:solidFill>
                <a:latin typeface="Arial" panose="020B0604020202020204" pitchFamily="34" charset="0"/>
                <a:cs typeface="Arial" panose="020B0604020202020204" pitchFamily="34" charset="0"/>
              </a:rPr>
              <a:t>agenda</a:t>
            </a:r>
            <a:r>
              <a:rPr lang="de-DE" sz="4800" dirty="0">
                <a:solidFill>
                  <a:srgbClr val="5D676F"/>
                </a:solidFill>
                <a:latin typeface="Arial" panose="020B0604020202020204" pitchFamily="34" charset="0"/>
                <a:cs typeface="Arial" panose="020B0604020202020204" pitchFamily="34" charset="0"/>
              </a:rPr>
              <a:t> (65%)</a:t>
            </a:r>
            <a:br>
              <a:rPr lang="de-DE" sz="4800" dirty="0">
                <a:solidFill>
                  <a:srgbClr val="5D676F"/>
                </a:solidFill>
                <a:latin typeface="Arial" panose="020B0604020202020204" pitchFamily="34" charset="0"/>
                <a:cs typeface="Arial" panose="020B0604020202020204" pitchFamily="34" charset="0"/>
              </a:rPr>
            </a:br>
            <a:r>
              <a:rPr lang="de-DE" sz="4800" dirty="0">
                <a:solidFill>
                  <a:srgbClr val="5D676F"/>
                </a:solidFill>
                <a:latin typeface="Arial" panose="020B0604020202020204" pitchFamily="34" charset="0"/>
                <a:cs typeface="Arial" panose="020B0604020202020204" pitchFamily="34" charset="0"/>
              </a:rPr>
              <a:t>- Slow </a:t>
            </a:r>
            <a:r>
              <a:rPr lang="de-DE" sz="4800" dirty="0" err="1">
                <a:solidFill>
                  <a:srgbClr val="5D676F"/>
                </a:solidFill>
                <a:latin typeface="Arial" panose="020B0604020202020204" pitchFamily="34" charset="0"/>
                <a:cs typeface="Arial" panose="020B0604020202020204" pitchFamily="34" charset="0"/>
              </a:rPr>
              <a:t>journalism</a:t>
            </a:r>
            <a:r>
              <a:rPr lang="de-DE" sz="4800" dirty="0">
                <a:solidFill>
                  <a:srgbClr val="5D676F"/>
                </a:solidFill>
                <a:latin typeface="Arial" panose="020B0604020202020204" pitchFamily="34" charset="0"/>
                <a:cs typeface="Arial" panose="020B0604020202020204" pitchFamily="34" charset="0"/>
              </a:rPr>
              <a:t> (64%)</a:t>
            </a:r>
            <a:br>
              <a:rPr lang="de-DE" sz="4800" dirty="0">
                <a:solidFill>
                  <a:srgbClr val="5D676F"/>
                </a:solidFill>
                <a:latin typeface="Arial" panose="020B0604020202020204" pitchFamily="34" charset="0"/>
                <a:cs typeface="Arial" panose="020B0604020202020204" pitchFamily="34" charset="0"/>
              </a:rPr>
            </a:br>
            <a:r>
              <a:rPr lang="de-DE" sz="4800" dirty="0">
                <a:solidFill>
                  <a:srgbClr val="5D676F"/>
                </a:solidFill>
                <a:latin typeface="Arial" panose="020B0604020202020204" pitchFamily="34" charset="0"/>
                <a:cs typeface="Arial" panose="020B0604020202020204" pitchFamily="34" charset="0"/>
              </a:rPr>
              <a:t>- Positive </a:t>
            </a:r>
            <a:r>
              <a:rPr lang="de-DE" sz="4800" dirty="0" err="1">
                <a:solidFill>
                  <a:srgbClr val="5D676F"/>
                </a:solidFill>
                <a:latin typeface="Arial" panose="020B0604020202020204" pitchFamily="34" charset="0"/>
                <a:cs typeface="Arial" panose="020B0604020202020204" pitchFamily="34" charset="0"/>
              </a:rPr>
              <a:t>stories</a:t>
            </a:r>
            <a:r>
              <a:rPr lang="de-DE" sz="4800" dirty="0">
                <a:solidFill>
                  <a:srgbClr val="5D676F"/>
                </a:solidFill>
                <a:latin typeface="Arial" panose="020B0604020202020204" pitchFamily="34" charset="0"/>
                <a:cs typeface="Arial" panose="020B0604020202020204" pitchFamily="34" charset="0"/>
              </a:rPr>
              <a:t> (48%)</a:t>
            </a:r>
            <a:br>
              <a:rPr lang="de-DE" sz="4800" dirty="0">
                <a:solidFill>
                  <a:srgbClr val="5D676F"/>
                </a:solidFill>
                <a:latin typeface="Arial" panose="020B0604020202020204" pitchFamily="34" charset="0"/>
                <a:cs typeface="Arial" panose="020B0604020202020204" pitchFamily="34" charset="0"/>
              </a:rPr>
            </a:br>
            <a:r>
              <a:rPr lang="de-DE" sz="4800" dirty="0">
                <a:solidFill>
                  <a:srgbClr val="5D676F"/>
                </a:solidFill>
                <a:latin typeface="Arial" panose="020B0604020202020204" pitchFamily="34" charset="0"/>
                <a:cs typeface="Arial" panose="020B0604020202020204" pitchFamily="34" charset="0"/>
              </a:rPr>
              <a:t>- Other (32%)</a:t>
            </a:r>
            <a:br>
              <a:rPr lang="de-DE" sz="4800" dirty="0">
                <a:solidFill>
                  <a:srgbClr val="5D676F"/>
                </a:solidFill>
                <a:latin typeface="Arial" panose="020B0604020202020204" pitchFamily="34" charset="0"/>
                <a:cs typeface="Arial" panose="020B0604020202020204" pitchFamily="34" charset="0"/>
              </a:rPr>
            </a:br>
            <a:br>
              <a:rPr lang="de-DE" sz="4800" dirty="0"/>
            </a:br>
            <a:br>
              <a:rPr lang="de-DE" sz="4800" dirty="0"/>
            </a:br>
            <a:r>
              <a:rPr kumimoji="0" lang="en-US" sz="4700" b="0" i="0" u="none" strike="noStrike" kern="1200" cap="none" spc="0" normalizeH="0" baseline="0" noProof="0" dirty="0">
                <a:ln>
                  <a:noFill/>
                </a:ln>
                <a:solidFill>
                  <a:srgbClr val="5D676F"/>
                </a:solidFill>
                <a:effectLst/>
                <a:uLnTx/>
                <a:uFillTx/>
                <a:latin typeface="DW Noto Sans" panose="020B0502040504020204" pitchFamily="34" charset="0"/>
                <a:ea typeface="DW Noto Sans" panose="020B0502040504020204" pitchFamily="34" charset="0"/>
                <a:cs typeface="DW Noto Sans" panose="020B0502040504020204" pitchFamily="34" charset="0"/>
              </a:rPr>
              <a:t>	</a:t>
            </a:r>
            <a:br>
              <a:rPr lang="de-DE" dirty="0"/>
            </a:br>
            <a:br>
              <a:rPr lang="de-DE" dirty="0"/>
            </a:br>
            <a:br>
              <a:rPr lang="de-DE" dirty="0"/>
            </a:br>
            <a:r>
              <a:rPr lang="de-DE" dirty="0"/>
              <a:t>  </a:t>
            </a:r>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dirty="0"/>
              <a:t>News and negativity| DW Akademie | Constructive Journalism Lab</a:t>
            </a:r>
            <a:endParaRPr lang="de-DE" dirty="0"/>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C3B0840F-B7D1-4F4F-AC5C-152D0DF2E42A}"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10" name="Textfeld 9">
            <a:extLst>
              <a:ext uri="{FF2B5EF4-FFF2-40B4-BE49-F238E27FC236}">
                <a16:creationId xmlns:a16="http://schemas.microsoft.com/office/drawing/2014/main" id="{A4CD03B5-7743-DBD4-3A42-BAC73484F6F5}"/>
              </a:ext>
            </a:extLst>
          </p:cNvPr>
          <p:cNvSpPr txBox="1"/>
          <p:nvPr/>
        </p:nvSpPr>
        <p:spPr>
          <a:xfrm>
            <a:off x="6472990" y="11640550"/>
            <a:ext cx="16842554" cy="461665"/>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Source: Reuters Institute </a:t>
            </a:r>
            <a:r>
              <a:rPr lang="de-DE" sz="2400" dirty="0" err="1">
                <a:latin typeface="Arial" panose="020B0604020202020204" pitchFamily="34" charset="0"/>
                <a:cs typeface="Arial" panose="020B0604020202020204" pitchFamily="34" charset="0"/>
              </a:rPr>
              <a:t>for</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the</a:t>
            </a:r>
            <a:r>
              <a:rPr lang="de-DE" sz="2400" dirty="0">
                <a:latin typeface="Arial" panose="020B0604020202020204" pitchFamily="34" charset="0"/>
                <a:cs typeface="Arial" panose="020B0604020202020204" pitchFamily="34" charset="0"/>
              </a:rPr>
              <a:t> Study </a:t>
            </a:r>
            <a:r>
              <a:rPr lang="de-DE" sz="2400" dirty="0" err="1">
                <a:latin typeface="Arial" panose="020B0604020202020204" pitchFamily="34" charset="0"/>
                <a:cs typeface="Arial" panose="020B0604020202020204" pitchFamily="34" charset="0"/>
              </a:rPr>
              <a:t>of</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Journalism</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Journalism</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media</a:t>
            </a:r>
            <a:r>
              <a:rPr lang="de-DE" sz="2400" dirty="0">
                <a:latin typeface="Arial" panose="020B0604020202020204" pitchFamily="34" charset="0"/>
                <a:cs typeface="Arial" panose="020B0604020202020204" pitchFamily="34" charset="0"/>
              </a:rPr>
              <a:t> and </a:t>
            </a:r>
            <a:r>
              <a:rPr lang="de-DE" sz="2400" dirty="0" err="1">
                <a:latin typeface="Arial" panose="020B0604020202020204" pitchFamily="34" charset="0"/>
                <a:cs typeface="Arial" panose="020B0604020202020204" pitchFamily="34" charset="0"/>
              </a:rPr>
              <a:t>technology</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trends</a:t>
            </a:r>
            <a:r>
              <a:rPr lang="de-DE" sz="2400" dirty="0">
                <a:latin typeface="Arial" panose="020B0604020202020204" pitchFamily="34" charset="0"/>
                <a:cs typeface="Arial" panose="020B0604020202020204" pitchFamily="34" charset="0"/>
              </a:rPr>
              <a:t> and </a:t>
            </a:r>
            <a:r>
              <a:rPr lang="de-DE" sz="2400" dirty="0" err="1">
                <a:latin typeface="Arial" panose="020B0604020202020204" pitchFamily="34" charset="0"/>
                <a:cs typeface="Arial" panose="020B0604020202020204" pitchFamily="34" charset="0"/>
              </a:rPr>
              <a:t>predictions</a:t>
            </a:r>
            <a:r>
              <a:rPr lang="de-DE" sz="2400" dirty="0">
                <a:latin typeface="Arial" panose="020B0604020202020204" pitchFamily="34" charset="0"/>
                <a:cs typeface="Arial" panose="020B0604020202020204" pitchFamily="34" charset="0"/>
              </a:rPr>
              <a:t> 2023</a:t>
            </a:r>
          </a:p>
        </p:txBody>
      </p:sp>
    </p:spTree>
    <p:extLst>
      <p:ext uri="{BB962C8B-B14F-4D97-AF65-F5344CB8AC3E}">
        <p14:creationId xmlns:p14="http://schemas.microsoft.com/office/powerpoint/2010/main" val="4263298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de-DE"/>
          </a:p>
        </p:txBody>
      </p:sp>
      <p:graphicFrame>
        <p:nvGraphicFramePr>
          <p:cNvPr id="5" name="Diagramm 4"/>
          <p:cNvGraphicFramePr/>
          <p:nvPr/>
        </p:nvGraphicFramePr>
        <p:xfrm>
          <a:off x="4153676" y="2795606"/>
          <a:ext cx="16254942" cy="9414050"/>
        </p:xfrm>
        <a:graphic>
          <a:graphicData uri="http://schemas.openxmlformats.org/drawingml/2006/chart">
            <c:chart xmlns:c="http://schemas.openxmlformats.org/drawingml/2006/chart" xmlns:r="http://schemas.openxmlformats.org/officeDocument/2006/relationships" r:id="rId2"/>
          </a:graphicData>
        </a:graphic>
      </p:graphicFrame>
      <p:sp>
        <p:nvSpPr>
          <p:cNvPr id="6" name="Fußzeilenplatzhalter 5">
            <a:extLst>
              <a:ext uri="{FF2B5EF4-FFF2-40B4-BE49-F238E27FC236}">
                <a16:creationId xmlns:a16="http://schemas.microsoft.com/office/drawing/2014/main" id="{BF230457-94A8-4B58-A315-3D1EFA5093D9}"/>
              </a:ext>
            </a:extLst>
          </p:cNvPr>
          <p:cNvSpPr>
            <a:spLocks noGrp="1"/>
          </p:cNvSpPr>
          <p:nvPr>
            <p:ph type="ftr" sz="quarter" idx="14"/>
          </p:nvPr>
        </p:nvSpPr>
        <p:spPr/>
        <p:txBody>
          <a:bodyPr/>
          <a:lstStyle/>
          <a:p>
            <a:r>
              <a:rPr lang="en-US"/>
              <a:t>Presentation title | DW Akademie | Department</a:t>
            </a:r>
            <a:endParaRPr lang="de-DE" dirty="0"/>
          </a:p>
        </p:txBody>
      </p:sp>
      <p:sp>
        <p:nvSpPr>
          <p:cNvPr id="7" name="Datumsplatzhalter 6">
            <a:extLst>
              <a:ext uri="{FF2B5EF4-FFF2-40B4-BE49-F238E27FC236}">
                <a16:creationId xmlns:a16="http://schemas.microsoft.com/office/drawing/2014/main" id="{128085A3-7C81-45A5-ACA1-A1AD66C90AC1}"/>
              </a:ext>
            </a:extLst>
          </p:cNvPr>
          <p:cNvSpPr>
            <a:spLocks noGrp="1"/>
          </p:cNvSpPr>
          <p:nvPr>
            <p:ph type="dt" sz="half" idx="15"/>
          </p:nvPr>
        </p:nvSpPr>
        <p:spPr/>
        <p:txBody>
          <a:bodyPr/>
          <a:lstStyle/>
          <a:p>
            <a:fld id="{89423EA7-2199-434B-9346-0BDCA4E831BF}"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dirty="0">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942081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E96800C-005F-4241-8FE0-8F20D51D25AF}"/>
              </a:ext>
            </a:extLst>
          </p:cNvPr>
          <p:cNvSpPr>
            <a:spLocks noGrp="1"/>
          </p:cNvSpPr>
          <p:nvPr>
            <p:ph type="body" sz="quarter" idx="11"/>
          </p:nvPr>
        </p:nvSpPr>
        <p:spPr>
          <a:xfrm>
            <a:off x="1755649" y="928688"/>
            <a:ext cx="21232368" cy="9849240"/>
          </a:xfrm>
        </p:spPr>
        <p:txBody>
          <a:bodyPr/>
          <a:lstStyle/>
          <a:p>
            <a:r>
              <a:rPr lang="en-US" dirty="0"/>
              <a:t>“This year we can expect more examples of user needs models driving new product development, not just content commissioning.”</a:t>
            </a:r>
          </a:p>
        </p:txBody>
      </p:sp>
      <p:sp>
        <p:nvSpPr>
          <p:cNvPr id="3" name="Textplatzhalter 2">
            <a:extLst>
              <a:ext uri="{FF2B5EF4-FFF2-40B4-BE49-F238E27FC236}">
                <a16:creationId xmlns:a16="http://schemas.microsoft.com/office/drawing/2014/main" id="{F09A0804-F67A-4879-A09C-C8E952C5A627}"/>
              </a:ext>
            </a:extLst>
          </p:cNvPr>
          <p:cNvSpPr>
            <a:spLocks noGrp="1"/>
          </p:cNvSpPr>
          <p:nvPr>
            <p:ph type="body" sz="quarter" idx="12"/>
          </p:nvPr>
        </p:nvSpPr>
        <p:spPr>
          <a:xfrm>
            <a:off x="3511296" y="8427509"/>
            <a:ext cx="18767997" cy="906229"/>
          </a:xfrm>
        </p:spPr>
        <p:txBody>
          <a:bodyPr>
            <a:normAutofit/>
          </a:bodyPr>
          <a:lstStyle/>
          <a:p>
            <a:r>
              <a:rPr lang="en-US" sz="3600" b="0" i="0" u="none" strike="noStrike" cap="none" dirty="0">
                <a:solidFill>
                  <a:srgbClr val="000000"/>
                </a:solidFill>
                <a:latin typeface="Arial"/>
                <a:ea typeface="Arial"/>
                <a:cs typeface="Arial"/>
                <a:sym typeface="Arial"/>
              </a:rPr>
              <a:t>Nic Newman, </a:t>
            </a:r>
            <a:r>
              <a:rPr lang="en-US" sz="3600" dirty="0">
                <a:solidFill>
                  <a:srgbClr val="000000"/>
                </a:solidFill>
                <a:latin typeface="Arial"/>
                <a:ea typeface="Arial"/>
                <a:cs typeface="Arial"/>
                <a:sym typeface="Arial"/>
              </a:rPr>
              <a:t>author of the RISJ 2023 annual trends report</a:t>
            </a:r>
            <a:endParaRPr lang="de-DE" dirty="0"/>
          </a:p>
        </p:txBody>
      </p:sp>
      <p:sp>
        <p:nvSpPr>
          <p:cNvPr id="4" name="Fußzeilenplatzhalter 3">
            <a:extLst>
              <a:ext uri="{FF2B5EF4-FFF2-40B4-BE49-F238E27FC236}">
                <a16:creationId xmlns:a16="http://schemas.microsoft.com/office/drawing/2014/main" id="{097FAF89-D978-40FC-B8A7-F00AF906D0F8}"/>
              </a:ext>
            </a:extLst>
          </p:cNvPr>
          <p:cNvSpPr>
            <a:spLocks noGrp="1"/>
          </p:cNvSpPr>
          <p:nvPr>
            <p:ph type="ftr" sz="quarter" idx="14"/>
          </p:nvPr>
        </p:nvSpPr>
        <p:spPr/>
        <p:txBody>
          <a:bodyPr/>
          <a:lstStyle/>
          <a:p>
            <a:r>
              <a:rPr lang="en-US"/>
              <a:t>News and negativity| DW Akademie | Constructive Journalism Lab</a:t>
            </a:r>
            <a:endParaRPr lang="de-DE"/>
          </a:p>
        </p:txBody>
      </p:sp>
      <p:sp>
        <p:nvSpPr>
          <p:cNvPr id="5" name="Datumsplatzhalter 4">
            <a:extLst>
              <a:ext uri="{FF2B5EF4-FFF2-40B4-BE49-F238E27FC236}">
                <a16:creationId xmlns:a16="http://schemas.microsoft.com/office/drawing/2014/main" id="{FB4AD87C-5EC4-4B8B-BB64-EF8F13097AC6}"/>
              </a:ext>
            </a:extLst>
          </p:cNvPr>
          <p:cNvSpPr>
            <a:spLocks noGrp="1"/>
          </p:cNvSpPr>
          <p:nvPr>
            <p:ph type="dt" sz="half" idx="15"/>
          </p:nvPr>
        </p:nvSpPr>
        <p:spPr/>
        <p:txBody>
          <a:bodyPr/>
          <a:lstStyle/>
          <a:p>
            <a:fld id="{D9EA76D4-DCCF-4DF7-A99C-10EF9CA84A64}"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2541772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320000" y="4241413"/>
            <a:ext cx="13151641" cy="1536817"/>
          </a:xfrm>
        </p:spPr>
        <p:txBody>
          <a:bodyPr/>
          <a:lstStyle/>
          <a:p>
            <a:r>
              <a:rPr lang="de-DE" err="1"/>
              <a:t>Thank</a:t>
            </a:r>
            <a:r>
              <a:rPr lang="de-DE"/>
              <a:t> </a:t>
            </a:r>
            <a:r>
              <a:rPr lang="de-DE" err="1">
                <a:solidFill>
                  <a:schemeClr val="accent3"/>
                </a:solidFill>
              </a:rPr>
              <a:t>you</a:t>
            </a:r>
            <a:endParaRPr lang="de-DE">
              <a:solidFill>
                <a:schemeClr val="accent3"/>
              </a:solidFill>
            </a:endParaRPr>
          </a:p>
        </p:txBody>
      </p:sp>
      <p:sp>
        <p:nvSpPr>
          <p:cNvPr id="10" name="Textplatzhalter 9">
            <a:extLst>
              <a:ext uri="{FF2B5EF4-FFF2-40B4-BE49-F238E27FC236}">
                <a16:creationId xmlns:a16="http://schemas.microsoft.com/office/drawing/2014/main" id="{547F7C80-4F04-4372-8854-1E8FAF385A5D}"/>
              </a:ext>
            </a:extLst>
          </p:cNvPr>
          <p:cNvSpPr>
            <a:spLocks noGrp="1"/>
          </p:cNvSpPr>
          <p:nvPr>
            <p:ph type="body" sz="quarter" idx="14"/>
          </p:nvPr>
        </p:nvSpPr>
        <p:spPr/>
        <p:txBody>
          <a:bodyPr/>
          <a:lstStyle/>
          <a:p>
            <a:endParaRPr lang="de-DE"/>
          </a:p>
        </p:txBody>
      </p:sp>
      <p:sp>
        <p:nvSpPr>
          <p:cNvPr id="3" name="Fußzeilenplatzhalter 2">
            <a:extLst>
              <a:ext uri="{FF2B5EF4-FFF2-40B4-BE49-F238E27FC236}">
                <a16:creationId xmlns:a16="http://schemas.microsoft.com/office/drawing/2014/main" id="{650CB3D9-3A78-4893-A8B5-3CE0A7F696A7}"/>
              </a:ext>
            </a:extLst>
          </p:cNvPr>
          <p:cNvSpPr>
            <a:spLocks noGrp="1"/>
          </p:cNvSpPr>
          <p:nvPr>
            <p:ph type="ftr" sz="quarter" idx="15"/>
          </p:nvPr>
        </p:nvSpPr>
        <p:spPr>
          <a:xfrm>
            <a:off x="719999" y="12867668"/>
            <a:ext cx="14266591" cy="575282"/>
          </a:xfrm>
        </p:spPr>
        <p:txBody>
          <a:bodyPr/>
          <a:lstStyle/>
          <a:p>
            <a:r>
              <a:rPr lang="en-US"/>
              <a:t>News and negativity| DW Akademie | Constructive Journalism Lab</a:t>
            </a:r>
            <a:endParaRPr lang="de-DE"/>
          </a:p>
        </p:txBody>
      </p:sp>
      <p:sp>
        <p:nvSpPr>
          <p:cNvPr id="5" name="Datumsplatzhalter 4">
            <a:extLst>
              <a:ext uri="{FF2B5EF4-FFF2-40B4-BE49-F238E27FC236}">
                <a16:creationId xmlns:a16="http://schemas.microsoft.com/office/drawing/2014/main" id="{F93BBCF8-AC87-4EF1-9CA3-BEA2F0741621}"/>
              </a:ext>
            </a:extLst>
          </p:cNvPr>
          <p:cNvSpPr>
            <a:spLocks noGrp="1"/>
          </p:cNvSpPr>
          <p:nvPr>
            <p:ph type="dt" sz="half" idx="16"/>
          </p:nvPr>
        </p:nvSpPr>
        <p:spPr>
          <a:xfrm>
            <a:off x="18995065" y="12867669"/>
            <a:ext cx="4320479" cy="575282"/>
          </a:xfrm>
        </p:spPr>
        <p:txBody>
          <a:bodyPr/>
          <a:lstStyle/>
          <a:p>
            <a:fld id="{3AF96406-C8A0-474F-BDA2-CD4DCA6B6F4B}" type="datetime4">
              <a:rPr lang="en-US" smtClean="0"/>
              <a:t>April 15, 2023</a:t>
            </a:fld>
            <a:endParaRPr lang="de-DE"/>
          </a:p>
        </p:txBody>
      </p:sp>
    </p:spTree>
    <p:extLst>
      <p:ext uri="{BB962C8B-B14F-4D97-AF65-F5344CB8AC3E}">
        <p14:creationId xmlns:p14="http://schemas.microsoft.com/office/powerpoint/2010/main" val="145073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normAutofit fontScale="90000"/>
          </a:bodyPr>
          <a:lstStyle/>
          <a:p>
            <a:r>
              <a:rPr lang="en-US"/>
              <a:t>Breakdown of traditional business model</a:t>
            </a:r>
            <a:br>
              <a:rPr lang="en-US"/>
            </a:br>
            <a:br>
              <a:rPr lang="de-DE"/>
            </a:br>
            <a:endParaRPr lang="de-DE"/>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a:noFill/>
          <a:ln>
            <a:noFill/>
          </a:ln>
        </p:spPr>
        <p:txBody>
          <a:bodyPr vert="horz" lIns="91440" tIns="45720" rIns="91440" bIns="45720" rtlCol="0" anchor="t">
            <a:normAutofit/>
          </a:bodyPr>
          <a:lstStyle/>
          <a:p>
            <a:pPr marL="800100" lvl="0" indent="-571500" algn="l" rtl="0">
              <a:lnSpc>
                <a:spcPct val="120000"/>
              </a:lnSpc>
              <a:spcBef>
                <a:spcPts val="600"/>
              </a:spcBef>
              <a:spcAft>
                <a:spcPts val="0"/>
              </a:spcAft>
              <a:buSzPct val="83333"/>
              <a:buFont typeface="Arial"/>
              <a:buChar char="•"/>
            </a:pPr>
            <a:endParaRPr lang="en-US" sz="4800" dirty="0">
              <a:latin typeface="Arial" panose="020B0604020202020204" pitchFamily="34" charset="0"/>
              <a:cs typeface="Arial" panose="020B0604020202020204" pitchFamily="34" charset="0"/>
            </a:endParaRPr>
          </a:p>
          <a:p>
            <a:pPr marL="800100" lvl="0" indent="-571500" algn="l" rtl="0">
              <a:lnSpc>
                <a:spcPct val="120000"/>
              </a:lnSpc>
              <a:spcBef>
                <a:spcPts val="600"/>
              </a:spcBef>
              <a:spcAft>
                <a:spcPts val="0"/>
              </a:spcAft>
              <a:buSzPct val="83333"/>
              <a:buFont typeface="Arial"/>
              <a:buChar char="•"/>
            </a:pPr>
            <a:r>
              <a:rPr lang="en-US" sz="4800" dirty="0">
                <a:latin typeface="Arial" panose="020B0604020202020204" pitchFamily="34" charset="0"/>
                <a:cs typeface="Arial" panose="020B0604020202020204" pitchFamily="34" charset="0"/>
              </a:rPr>
              <a:t>Online ad market dominated by Google and Facebook</a:t>
            </a:r>
          </a:p>
          <a:p>
            <a:pPr marL="228600" lvl="0" indent="0" algn="l" rtl="0">
              <a:lnSpc>
                <a:spcPct val="120000"/>
              </a:lnSpc>
              <a:spcBef>
                <a:spcPts val="600"/>
              </a:spcBef>
              <a:spcAft>
                <a:spcPts val="0"/>
              </a:spcAft>
              <a:buSzPct val="83333"/>
              <a:buNone/>
            </a:pPr>
            <a:endParaRPr lang="en-US" dirty="0">
              <a:latin typeface="Arial" panose="020B0604020202020204" pitchFamily="34" charset="0"/>
              <a:cs typeface="Arial" panose="020B0604020202020204" pitchFamily="34" charset="0"/>
            </a:endParaRPr>
          </a:p>
          <a:p>
            <a:pPr marL="800100" lvl="0" indent="-571500" algn="l" rtl="0">
              <a:lnSpc>
                <a:spcPct val="120000"/>
              </a:lnSpc>
              <a:spcBef>
                <a:spcPts val="600"/>
              </a:spcBef>
              <a:spcAft>
                <a:spcPts val="0"/>
              </a:spcAft>
              <a:buSzPct val="83333"/>
              <a:buFont typeface="Arial"/>
              <a:buChar char="•"/>
            </a:pPr>
            <a:r>
              <a:rPr lang="en-US" sz="4800" dirty="0">
                <a:latin typeface="Arial" panose="020B0604020202020204" pitchFamily="34" charset="0"/>
                <a:cs typeface="Arial" panose="020B0604020202020204" pitchFamily="34" charset="0"/>
              </a:rPr>
              <a:t>Content producers earn as little as 30 cents on the dollar today</a:t>
            </a:r>
            <a:endParaRPr lang="en-US" dirty="0">
              <a:latin typeface="Arial" panose="020B0604020202020204" pitchFamily="34" charset="0"/>
              <a:cs typeface="Arial" panose="020B0604020202020204" pitchFamily="34" charset="0"/>
            </a:endParaRPr>
          </a:p>
          <a:p>
            <a:pPr marL="228600" lvl="0" indent="0" algn="l" rtl="0">
              <a:lnSpc>
                <a:spcPct val="120000"/>
              </a:lnSpc>
              <a:spcBef>
                <a:spcPts val="600"/>
              </a:spcBef>
              <a:spcAft>
                <a:spcPts val="0"/>
              </a:spcAft>
              <a:buSzPct val="83333"/>
              <a:buNone/>
            </a:pPr>
            <a:endParaRPr lang="en-US" sz="4800" dirty="0">
              <a:solidFill>
                <a:srgbClr val="003D6D"/>
              </a:solidFill>
              <a:latin typeface="Arial" panose="020B0604020202020204" pitchFamily="34" charset="0"/>
              <a:cs typeface="Arial" panose="020B0604020202020204" pitchFamily="34" charset="0"/>
            </a:endParaRPr>
          </a:p>
          <a:p>
            <a:pPr marL="228600" indent="0">
              <a:lnSpc>
                <a:spcPct val="120000"/>
              </a:lnSpc>
              <a:spcBef>
                <a:spcPts val="600"/>
              </a:spcBef>
              <a:buSzPct val="83333"/>
              <a:buNone/>
            </a:pPr>
            <a:r>
              <a:rPr lang="en-US" sz="4800" dirty="0">
                <a:solidFill>
                  <a:srgbClr val="003D6D"/>
                </a:solidFill>
                <a:latin typeface="Arial"/>
                <a:ea typeface="DW Noto Sans"/>
                <a:cs typeface="Arial"/>
              </a:rPr>
              <a:t>    </a:t>
            </a:r>
          </a:p>
          <a:p>
            <a:pPr marL="228600" indent="0">
              <a:lnSpc>
                <a:spcPct val="120000"/>
              </a:lnSpc>
              <a:spcBef>
                <a:spcPts val="600"/>
              </a:spcBef>
              <a:buSzPct val="83333"/>
              <a:buNone/>
            </a:pPr>
            <a:endParaRPr lang="en-US" sz="4800" dirty="0">
              <a:solidFill>
                <a:srgbClr val="003D6D"/>
              </a:solidFill>
              <a:latin typeface="Arial"/>
              <a:ea typeface="DW Noto Sans"/>
              <a:cs typeface="Arial"/>
            </a:endParaRPr>
          </a:p>
          <a:p>
            <a:pPr marL="228600" indent="0">
              <a:lnSpc>
                <a:spcPct val="120000"/>
              </a:lnSpc>
              <a:spcBef>
                <a:spcPts val="600"/>
              </a:spcBef>
              <a:buSzPct val="83333"/>
              <a:buNone/>
            </a:pPr>
            <a:r>
              <a:rPr lang="en-US" sz="4800" dirty="0">
                <a:solidFill>
                  <a:srgbClr val="003D6D"/>
                </a:solidFill>
                <a:latin typeface="Arial"/>
                <a:ea typeface="DW Noto Sans"/>
                <a:cs typeface="Arial"/>
              </a:rPr>
              <a:t>RESULTS: </a:t>
            </a:r>
            <a:r>
              <a:rPr lang="en-US" sz="4800" dirty="0">
                <a:latin typeface="Arial"/>
                <a:ea typeface="DW Noto Sans"/>
                <a:cs typeface="Arial"/>
              </a:rPr>
              <a:t>Falling revenue and increased competition for attention</a:t>
            </a:r>
            <a:endParaRPr lang="en-US" dirty="0">
              <a:latin typeface="Arial"/>
              <a:ea typeface="DW Noto Sans"/>
              <a:cs typeface="Arial"/>
            </a:endParaRPr>
          </a:p>
          <a:p>
            <a:pPr marL="0" indent="0">
              <a:buNone/>
            </a:pPr>
            <a:endParaRPr lang="de-DE" dirty="0"/>
          </a:p>
        </p:txBody>
      </p:sp>
      <p:sp>
        <p:nvSpPr>
          <p:cNvPr id="4" name="Fußzeilenplatzhalter 3">
            <a:extLst>
              <a:ext uri="{FF2B5EF4-FFF2-40B4-BE49-F238E27FC236}">
                <a16:creationId xmlns:a16="http://schemas.microsoft.com/office/drawing/2014/main" id="{BD71BC89-215F-413B-9C7E-80F38A98ED55}"/>
              </a:ext>
            </a:extLst>
          </p:cNvPr>
          <p:cNvSpPr>
            <a:spLocks noGrp="1"/>
          </p:cNvSpPr>
          <p:nvPr>
            <p:ph type="ftr" sz="quarter" idx="14"/>
          </p:nvPr>
        </p:nvSpPr>
        <p:spPr/>
        <p:txBody>
          <a:bodyPr/>
          <a:lstStyle/>
          <a:p>
            <a:r>
              <a:rPr lang="en-US"/>
              <a:t>News and negativity| DW Akademie | Constructive Journalism Lab</a:t>
            </a:r>
            <a:endParaRPr lang="de-DE"/>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ED1F9D64-CB96-4474-92A5-0A879E331505}"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6" name="Pfeil nach unten 5">
            <a:extLst>
              <a:ext uri="{FF2B5EF4-FFF2-40B4-BE49-F238E27FC236}">
                <a16:creationId xmlns:a16="http://schemas.microsoft.com/office/drawing/2014/main" id="{00226025-DD96-D86D-048C-A903835B7957}"/>
              </a:ext>
            </a:extLst>
          </p:cNvPr>
          <p:cNvSpPr/>
          <p:nvPr/>
        </p:nvSpPr>
        <p:spPr>
          <a:xfrm>
            <a:off x="1704568" y="7528560"/>
            <a:ext cx="1280160" cy="1618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0008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err="1"/>
              <a:t>Audiences</a:t>
            </a:r>
            <a:r>
              <a:rPr lang="de-DE"/>
              <a:t> </a:t>
            </a:r>
            <a:r>
              <a:rPr lang="de-DE" err="1"/>
              <a:t>turning</a:t>
            </a:r>
            <a:r>
              <a:rPr lang="de-DE"/>
              <a:t> </a:t>
            </a:r>
            <a:r>
              <a:rPr lang="de-DE" err="1"/>
              <a:t>away</a:t>
            </a:r>
            <a:br>
              <a:rPr lang="de-DE"/>
            </a:br>
            <a:endParaRPr lang="de-DE"/>
          </a:p>
        </p:txBody>
      </p:sp>
      <p:sp>
        <p:nvSpPr>
          <p:cNvPr id="4" name="Textplatzhalter 3"/>
          <p:cNvSpPr>
            <a:spLocks noGrp="1"/>
          </p:cNvSpPr>
          <p:nvPr>
            <p:ph type="body" sz="quarter" idx="12"/>
          </p:nvPr>
        </p:nvSpPr>
        <p:spPr/>
        <p:txBody>
          <a:bodyPr/>
          <a:lstStyle/>
          <a:p>
            <a:r>
              <a:rPr lang="en-US">
                <a:latin typeface="Arial" panose="020B0604020202020204" pitchFamily="34" charset="0"/>
                <a:cs typeface="Arial" panose="020B0604020202020204" pitchFamily="34" charset="0"/>
              </a:rPr>
              <a:t>News fatigue / news avoidance </a:t>
            </a:r>
          </a:p>
          <a:p>
            <a:r>
              <a:rPr lang="en-US">
                <a:latin typeface="Arial" panose="020B0604020202020204" pitchFamily="34" charset="0"/>
                <a:cs typeface="Arial" panose="020B0604020202020204" pitchFamily="34" charset="0"/>
              </a:rPr>
              <a:t>Falling trust levels </a:t>
            </a:r>
          </a:p>
          <a:p>
            <a:r>
              <a:rPr lang="en-US">
                <a:latin typeface="Arial" panose="020B0604020202020204" pitchFamily="34" charset="0"/>
                <a:cs typeface="Arial" panose="020B0604020202020204" pitchFamily="34" charset="0"/>
              </a:rPr>
              <a:t>Lack of representation</a:t>
            </a:r>
          </a:p>
          <a:p>
            <a:r>
              <a:rPr lang="en-US">
                <a:latin typeface="Arial" panose="020B0604020202020204" pitchFamily="34" charset="0"/>
                <a:cs typeface="Arial" panose="020B0604020202020204" pitchFamily="34" charset="0"/>
              </a:rPr>
              <a:t>Rise of social media</a:t>
            </a:r>
          </a:p>
          <a:p>
            <a:endParaRPr lang="de-DE"/>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632CB8E8-8C66-4815-BB24-DEACCFE84514}"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455558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p:txBody>
          <a:bodyPr/>
          <a:lstStyle/>
          <a:p>
            <a:fld id="{5BFFAA8D-1B89-48DD-8791-CC04C058542D}"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8" name="Bildplatzhalter 7">
            <a:extLst>
              <a:ext uri="{FF2B5EF4-FFF2-40B4-BE49-F238E27FC236}">
                <a16:creationId xmlns:a16="http://schemas.microsoft.com/office/drawing/2014/main" id="{7560A3F5-E077-0DB7-2B66-149F1A56EC9E}"/>
              </a:ext>
            </a:extLst>
          </p:cNvPr>
          <p:cNvPicPr>
            <a:picLocks noGrp="1" noChangeAspect="1"/>
          </p:cNvPicPr>
          <p:nvPr>
            <p:ph type="pic" sz="quarter" idx="14"/>
          </p:nvPr>
        </p:nvPicPr>
        <p:blipFill>
          <a:blip r:embed="rId2"/>
          <a:srcRect t="16" b="16"/>
          <a:stretch>
            <a:fillRect/>
          </a:stretch>
        </p:blipFill>
        <p:spPr/>
      </p:pic>
      <p:sp>
        <p:nvSpPr>
          <p:cNvPr id="3" name="Titel 2"/>
          <p:cNvSpPr>
            <a:spLocks noGrp="1"/>
          </p:cNvSpPr>
          <p:nvPr>
            <p:ph type="title"/>
          </p:nvPr>
        </p:nvSpPr>
        <p:spPr/>
        <p:txBody>
          <a:bodyPr>
            <a:normAutofit/>
          </a:bodyPr>
          <a:lstStyle/>
          <a:p>
            <a:r>
              <a:rPr lang="en-US">
                <a:solidFill>
                  <a:schemeClr val="bg1"/>
                </a:solidFill>
              </a:rPr>
              <a:t>News and negativity </a:t>
            </a:r>
            <a:endParaRPr lang="de-DE">
              <a:solidFill>
                <a:schemeClr val="bg1"/>
              </a:solidFill>
            </a:endParaRPr>
          </a:p>
        </p:txBody>
      </p:sp>
    </p:spTree>
    <p:extLst>
      <p:ext uri="{BB962C8B-B14F-4D97-AF65-F5344CB8AC3E}">
        <p14:creationId xmlns:p14="http://schemas.microsoft.com/office/powerpoint/2010/main" val="2413708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E96800C-005F-4241-8FE0-8F20D51D25AF}"/>
              </a:ext>
            </a:extLst>
          </p:cNvPr>
          <p:cNvSpPr>
            <a:spLocks noGrp="1"/>
          </p:cNvSpPr>
          <p:nvPr>
            <p:ph type="body" sz="quarter" idx="11"/>
          </p:nvPr>
        </p:nvSpPr>
        <p:spPr/>
        <p:txBody>
          <a:bodyPr/>
          <a:lstStyle/>
          <a:p>
            <a:r>
              <a:rPr lang="en-US"/>
              <a:t>If it bleeds, it leads</a:t>
            </a:r>
            <a:endParaRPr lang="de-DE"/>
          </a:p>
        </p:txBody>
      </p:sp>
      <p:sp>
        <p:nvSpPr>
          <p:cNvPr id="3" name="Textplatzhalter 2">
            <a:extLst>
              <a:ext uri="{FF2B5EF4-FFF2-40B4-BE49-F238E27FC236}">
                <a16:creationId xmlns:a16="http://schemas.microsoft.com/office/drawing/2014/main" id="{F09A0804-F67A-4879-A09C-C8E952C5A627}"/>
              </a:ext>
            </a:extLst>
          </p:cNvPr>
          <p:cNvSpPr>
            <a:spLocks noGrp="1"/>
          </p:cNvSpPr>
          <p:nvPr>
            <p:ph type="body" sz="quarter" idx="12"/>
          </p:nvPr>
        </p:nvSpPr>
        <p:spPr/>
        <p:txBody>
          <a:bodyPr/>
          <a:lstStyle/>
          <a:p>
            <a:r>
              <a:rPr lang="en-GB" sz="3600" b="0" i="0" u="none" strike="noStrike" cap="none" dirty="0">
                <a:solidFill>
                  <a:srgbClr val="000000"/>
                </a:solidFill>
                <a:latin typeface="Arial"/>
                <a:ea typeface="Arial"/>
                <a:cs typeface="Arial"/>
                <a:sym typeface="Arial"/>
              </a:rPr>
              <a:t>Eric Pooley, 1989</a:t>
            </a:r>
            <a:endParaRPr lang="de-DE" dirty="0"/>
          </a:p>
        </p:txBody>
      </p:sp>
      <p:sp>
        <p:nvSpPr>
          <p:cNvPr id="4" name="Fußzeilenplatzhalter 3">
            <a:extLst>
              <a:ext uri="{FF2B5EF4-FFF2-40B4-BE49-F238E27FC236}">
                <a16:creationId xmlns:a16="http://schemas.microsoft.com/office/drawing/2014/main" id="{097FAF89-D978-40FC-B8A7-F00AF906D0F8}"/>
              </a:ext>
            </a:extLst>
          </p:cNvPr>
          <p:cNvSpPr>
            <a:spLocks noGrp="1"/>
          </p:cNvSpPr>
          <p:nvPr>
            <p:ph type="ftr" sz="quarter" idx="14"/>
          </p:nvPr>
        </p:nvSpPr>
        <p:spPr/>
        <p:txBody>
          <a:bodyPr/>
          <a:lstStyle/>
          <a:p>
            <a:r>
              <a:rPr lang="en-US"/>
              <a:t>News and negativity| DW Akademie | Constructive Journalism Lab</a:t>
            </a:r>
            <a:endParaRPr lang="de-DE"/>
          </a:p>
        </p:txBody>
      </p:sp>
      <p:sp>
        <p:nvSpPr>
          <p:cNvPr id="5" name="Datumsplatzhalter 4">
            <a:extLst>
              <a:ext uri="{FF2B5EF4-FFF2-40B4-BE49-F238E27FC236}">
                <a16:creationId xmlns:a16="http://schemas.microsoft.com/office/drawing/2014/main" id="{FB4AD87C-5EC4-4B8B-BB64-EF8F13097AC6}"/>
              </a:ext>
            </a:extLst>
          </p:cNvPr>
          <p:cNvSpPr>
            <a:spLocks noGrp="1"/>
          </p:cNvSpPr>
          <p:nvPr>
            <p:ph type="dt" sz="half" idx="15"/>
          </p:nvPr>
        </p:nvSpPr>
        <p:spPr/>
        <p:txBody>
          <a:bodyPr/>
          <a:lstStyle/>
          <a:p>
            <a:fld id="{6AF5F208-3B09-40A3-B76E-44072A645F24}"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304464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6100"/>
              <a:t>Why is news coverage traditionally negative and conflict-based?</a:t>
            </a:r>
            <a:endParaRPr lang="de-DE" sz="6100"/>
          </a:p>
        </p:txBody>
      </p:sp>
      <p:sp>
        <p:nvSpPr>
          <p:cNvPr id="4" name="Textplatzhalter 3"/>
          <p:cNvSpPr>
            <a:spLocks noGrp="1"/>
          </p:cNvSpPr>
          <p:nvPr>
            <p:ph type="body" sz="quarter" idx="12"/>
          </p:nvPr>
        </p:nvSpPr>
        <p:spPr>
          <a:xfrm>
            <a:off x="2483702" y="3239225"/>
            <a:ext cx="14266591" cy="9196616"/>
          </a:xfrm>
        </p:spPr>
        <p:txBody>
          <a:bodyPr vert="horz" lIns="91440" tIns="45720" rIns="91440" bIns="45720" rtlCol="0" anchor="t">
            <a:normAutofit/>
          </a:bodyPr>
          <a:lstStyle/>
          <a:p>
            <a:r>
              <a:rPr lang="en-US" dirty="0">
                <a:latin typeface="Arial"/>
                <a:ea typeface="DW Noto Sans"/>
                <a:cs typeface="Arial"/>
              </a:rPr>
              <a:t>Journalists’ duty to </a:t>
            </a:r>
            <a:r>
              <a:rPr lang="en-US" b="1" dirty="0">
                <a:latin typeface="Arial"/>
                <a:ea typeface="DW Noto Sans"/>
                <a:cs typeface="Arial"/>
              </a:rPr>
              <a:t>alert</a:t>
            </a:r>
            <a:r>
              <a:rPr lang="en-US" dirty="0">
                <a:latin typeface="Arial"/>
                <a:ea typeface="DW Noto Sans"/>
                <a:cs typeface="Arial"/>
              </a:rPr>
              <a:t> the public about threats (ex. corruption)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Conflict and drama: "a good story" </a:t>
            </a:r>
          </a:p>
          <a:p>
            <a:r>
              <a:rPr lang="en-US" dirty="0">
                <a:latin typeface="Arial" panose="020B0604020202020204" pitchFamily="34" charset="0"/>
                <a:cs typeface="Arial" panose="020B0604020202020204" pitchFamily="34" charset="0"/>
              </a:rPr>
              <a:t>One-time occurrence ("what’s </a:t>
            </a:r>
            <a:r>
              <a:rPr lang="en-US" b="1" dirty="0">
                <a:latin typeface="Arial" panose="020B0604020202020204" pitchFamily="34" charset="0"/>
                <a:cs typeface="Arial" panose="020B0604020202020204" pitchFamily="34" charset="0"/>
              </a:rPr>
              <a:t>new</a:t>
            </a:r>
            <a:r>
              <a:rPr lang="en-US" dirty="0">
                <a:latin typeface="Arial" panose="020B0604020202020204" pitchFamily="34" charset="0"/>
                <a:cs typeface="Arial" panose="020B0604020202020204" pitchFamily="34" charset="0"/>
              </a:rPr>
              <a:t>?") vs. longer trends</a:t>
            </a:r>
          </a:p>
          <a:p>
            <a:r>
              <a:rPr lang="en-US" dirty="0">
                <a:latin typeface="Arial" panose="020B0604020202020204" pitchFamily="34" charset="0"/>
                <a:cs typeface="Arial" panose="020B0604020202020204" pitchFamily="34" charset="0"/>
              </a:rPr>
              <a:t>Conflict high on list of </a:t>
            </a:r>
            <a:r>
              <a:rPr lang="en-US" b="1" dirty="0">
                <a:latin typeface="Arial" panose="020B0604020202020204" pitchFamily="34" charset="0"/>
                <a:cs typeface="Arial" panose="020B0604020202020204" pitchFamily="34" charset="0"/>
              </a:rPr>
              <a:t>“newsworthiness” values </a:t>
            </a:r>
            <a:r>
              <a:rPr lang="en-US" dirty="0">
                <a:latin typeface="Arial" panose="020B0604020202020204" pitchFamily="34" charset="0"/>
                <a:cs typeface="Arial" panose="020B0604020202020204" pitchFamily="34" charset="0"/>
              </a:rPr>
              <a:t>in journalism schools and newsrooms</a:t>
            </a:r>
          </a:p>
          <a:p>
            <a:endParaRPr lang="de-DE" dirty="0"/>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AE4EC80C-42D6-408B-89D6-108F1A190252}"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072562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p:txBody>
          <a:bodyPr/>
          <a:lstStyle/>
          <a:p>
            <a:r>
              <a:rPr lang="en-US"/>
              <a:t>News and negativity| DW Akademie | Constructive Journalism Lab</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p:txBody>
          <a:bodyPr/>
          <a:lstStyle/>
          <a:p>
            <a:fld id="{2EADB823-08F8-4215-8C48-4F6B1005701E}"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15,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9" name="Bildplatzhalter 8">
            <a:extLst>
              <a:ext uri="{FF2B5EF4-FFF2-40B4-BE49-F238E27FC236}">
                <a16:creationId xmlns:a16="http://schemas.microsoft.com/office/drawing/2014/main" id="{ABA73DB2-004C-F26B-C9C6-1B28AA2EBEE2}"/>
              </a:ext>
            </a:extLst>
          </p:cNvPr>
          <p:cNvPicPr>
            <a:picLocks noGrp="1" noChangeAspect="1"/>
          </p:cNvPicPr>
          <p:nvPr>
            <p:ph type="pic" sz="quarter" idx="14"/>
          </p:nvPr>
        </p:nvPicPr>
        <p:blipFill>
          <a:blip r:embed="rId3"/>
          <a:srcRect t="16" b="16"/>
          <a:stretch>
            <a:fillRect/>
          </a:stretch>
        </p:blipFill>
        <p:spPr/>
      </p:pic>
      <p:sp>
        <p:nvSpPr>
          <p:cNvPr id="3" name="Titel 2"/>
          <p:cNvSpPr>
            <a:spLocks noGrp="1"/>
          </p:cNvSpPr>
          <p:nvPr>
            <p:ph type="title"/>
          </p:nvPr>
        </p:nvSpPr>
        <p:spPr/>
        <p:txBody>
          <a:bodyPr>
            <a:normAutofit/>
          </a:bodyPr>
          <a:lstStyle/>
          <a:p>
            <a:r>
              <a:rPr lang="de-DE">
                <a:solidFill>
                  <a:schemeClr val="bg1"/>
                </a:solidFill>
              </a:rPr>
              <a:t>News </a:t>
            </a:r>
            <a:r>
              <a:rPr lang="de-DE" err="1">
                <a:solidFill>
                  <a:schemeClr val="bg1"/>
                </a:solidFill>
              </a:rPr>
              <a:t>processing</a:t>
            </a:r>
            <a:r>
              <a:rPr lang="de-DE">
                <a:solidFill>
                  <a:schemeClr val="bg1"/>
                </a:solidFill>
              </a:rPr>
              <a:t> and </a:t>
            </a:r>
            <a:r>
              <a:rPr lang="de-DE" err="1">
                <a:solidFill>
                  <a:schemeClr val="bg1"/>
                </a:solidFill>
              </a:rPr>
              <a:t>biases</a:t>
            </a:r>
            <a:r>
              <a:rPr lang="de-DE"/>
              <a:t> </a:t>
            </a:r>
          </a:p>
        </p:txBody>
      </p:sp>
    </p:spTree>
    <p:extLst>
      <p:ext uri="{BB962C8B-B14F-4D97-AF65-F5344CB8AC3E}">
        <p14:creationId xmlns:p14="http://schemas.microsoft.com/office/powerpoint/2010/main" val="810981767"/>
      </p:ext>
    </p:extLst>
  </p:cSld>
  <p:clrMapOvr>
    <a:masterClrMapping/>
  </p:clrMapOvr>
</p:sld>
</file>

<file path=ppt/theme/theme1.xml><?xml version="1.0" encoding="utf-8"?>
<a:theme xmlns:a="http://schemas.openxmlformats.org/drawingml/2006/main" name="DW Präsentation Template">
  <a:themeElements>
    <a:clrScheme name="DW">
      <a:dk1>
        <a:srgbClr val="5D676F"/>
      </a:dk1>
      <a:lt1>
        <a:srgbClr val="FEFFFF"/>
      </a:lt1>
      <a:dk2>
        <a:srgbClr val="404D56"/>
      </a:dk2>
      <a:lt2>
        <a:srgbClr val="F3F5F7"/>
      </a:lt2>
      <a:accent1>
        <a:srgbClr val="00B5FF"/>
      </a:accent1>
      <a:accent2>
        <a:srgbClr val="003D6D"/>
      </a:accent2>
      <a:accent3>
        <a:srgbClr val="0096FA"/>
      </a:accent3>
      <a:accent4>
        <a:srgbClr val="D34820"/>
      </a:accent4>
      <a:accent5>
        <a:srgbClr val="96BE00"/>
      </a:accent5>
      <a:accent6>
        <a:srgbClr val="BE232C"/>
      </a:accent6>
      <a:hlink>
        <a:srgbClr val="0096FA"/>
      </a:hlink>
      <a:folHlink>
        <a:srgbClr val="0096FA"/>
      </a:folHlink>
    </a:clrScheme>
    <a:fontScheme name="Benutzerdefiniert 2">
      <a:majorFont>
        <a:latin typeface="Georgia"/>
        <a:ea typeface=""/>
        <a:cs typeface=""/>
      </a:majorFont>
      <a:minorFont>
        <a:latin typeface="DW Noto Sans"/>
        <a:ea typeface=""/>
        <a:cs typeface=""/>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 Akademie_Presentation_EN.pptx" id="{2C99ABB9-7280-4C7B-9666-FB34786DE617}" vid="{D8F5359B-5A0B-41DA-B43F-088D4DF4A477}"/>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755DADC72CA7F4ABF8B3AF7B86081D9" ma:contentTypeVersion="16" ma:contentTypeDescription="Ein neues Dokument erstellen." ma:contentTypeScope="" ma:versionID="e7eb4dbd1c036262e30c576af96b00d5">
  <xsd:schema xmlns:xsd="http://www.w3.org/2001/XMLSchema" xmlns:xs="http://www.w3.org/2001/XMLSchema" xmlns:p="http://schemas.microsoft.com/office/2006/metadata/properties" xmlns:ns2="2ca4417c-ea4c-4f29-af6d-4c1069c91e81" xmlns:ns3="954cdc37-145a-41fe-86fe-5cba39a2ce28" xmlns:ns4="69e77a95-4add-417d-ac50-c09752e64638" targetNamespace="http://schemas.microsoft.com/office/2006/metadata/properties" ma:root="true" ma:fieldsID="d5521bbfa83c5b97b6e303b12b0bc880" ns2:_="" ns3:_="" ns4:_="">
    <xsd:import namespace="2ca4417c-ea4c-4f29-af6d-4c1069c91e81"/>
    <xsd:import namespace="954cdc37-145a-41fe-86fe-5cba39a2ce28"/>
    <xsd:import namespace="69e77a95-4add-417d-ac50-c09752e646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4417c-ea4c-4f29-af6d-4c1069c91e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27f97a9c-5df3-4967-8f8c-2479abf341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4cdc37-145a-41fe-86fe-5cba39a2ce28"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e77a95-4add-417d-ac50-c09752e6463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087e993-500c-4bbf-9373-b57c1f43595f}" ma:internalName="TaxCatchAll" ma:showField="CatchAllData" ma:web="954cdc37-145a-41fe-86fe-5cba39a2ce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a4417c-ea4c-4f29-af6d-4c1069c91e81">
      <Terms xmlns="http://schemas.microsoft.com/office/infopath/2007/PartnerControls"/>
    </lcf76f155ced4ddcb4097134ff3c332f>
    <TaxCatchAll xmlns="69e77a95-4add-417d-ac50-c09752e64638" xsi:nil="true"/>
  </documentManagement>
</p:properties>
</file>

<file path=customXml/itemProps1.xml><?xml version="1.0" encoding="utf-8"?>
<ds:datastoreItem xmlns:ds="http://schemas.openxmlformats.org/officeDocument/2006/customXml" ds:itemID="{1DCC3236-238A-40B7-B74B-9AB926B2EF68}">
  <ds:schemaRefs>
    <ds:schemaRef ds:uri="http://schemas.microsoft.com/sharepoint/v3/contenttype/forms"/>
  </ds:schemaRefs>
</ds:datastoreItem>
</file>

<file path=customXml/itemProps2.xml><?xml version="1.0" encoding="utf-8"?>
<ds:datastoreItem xmlns:ds="http://schemas.openxmlformats.org/officeDocument/2006/customXml" ds:itemID="{C26CD317-2314-4BD3-A55F-D48E3DF7F8A2}">
  <ds:schemaRefs>
    <ds:schemaRef ds:uri="2ca4417c-ea4c-4f29-af6d-4c1069c91e81"/>
    <ds:schemaRef ds:uri="69e77a95-4add-417d-ac50-c09752e64638"/>
    <ds:schemaRef ds:uri="954cdc37-145a-41fe-86fe-5cba39a2ce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A9C4A8-FF20-476C-9737-18FCBC315A56}">
  <ds:schemaRefs>
    <ds:schemaRef ds:uri="http://purl.org/dc/dcmitype/"/>
    <ds:schemaRef ds:uri="http://schemas.microsoft.com/office/2006/documentManagement/types"/>
    <ds:schemaRef ds:uri="954cdc37-145a-41fe-86fe-5cba39a2ce28"/>
    <ds:schemaRef ds:uri="69e77a95-4add-417d-ac50-c09752e64638"/>
    <ds:schemaRef ds:uri="http://schemas.microsoft.com/office/2006/metadata/properties"/>
    <ds:schemaRef ds:uri="http://www.w3.org/XML/1998/namespace"/>
    <ds:schemaRef ds:uri="http://purl.org/dc/elements/1.1/"/>
    <ds:schemaRef ds:uri="2ca4417c-ea4c-4f29-af6d-4c1069c91e81"/>
    <ds:schemaRef ds:uri="http://purl.org/dc/terms/"/>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8a2c307e-0521-474d-811d-e4135bb254bd}" enabled="1" method="Standard" siteId="{2401f820-b2b4-4e78-9c4b-ca13a0d9c13d}" removed="0"/>
</clbl:labelList>
</file>

<file path=docProps/app.xml><?xml version="1.0" encoding="utf-8"?>
<Properties xmlns="http://schemas.openxmlformats.org/officeDocument/2006/extended-properties" xmlns:vt="http://schemas.openxmlformats.org/officeDocument/2006/docPropsVTypes">
  <Template/>
  <TotalTime>0</TotalTime>
  <Words>2283</Words>
  <Application>Microsoft Macintosh PowerPoint</Application>
  <PresentationFormat>Benutzerdefiniert</PresentationFormat>
  <Paragraphs>291</Paragraphs>
  <Slides>37</Slides>
  <Notes>17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37</vt:i4>
      </vt:variant>
    </vt:vector>
  </HeadingPairs>
  <TitlesOfParts>
    <vt:vector size="44" baseType="lpstr">
      <vt:lpstr>DW Noto Sans</vt:lpstr>
      <vt:lpstr>Calibri</vt:lpstr>
      <vt:lpstr>Wingdings</vt:lpstr>
      <vt:lpstr>Noto Sans</vt:lpstr>
      <vt:lpstr>Georgia</vt:lpstr>
      <vt:lpstr>Arial</vt:lpstr>
      <vt:lpstr>DW Präsentation Template</vt:lpstr>
      <vt:lpstr>Constructive Journalism News and negativity</vt:lpstr>
      <vt:lpstr>Media in crisis: What's the problem? </vt:lpstr>
      <vt:lpstr>Journalism today </vt:lpstr>
      <vt:lpstr>Breakdown of traditional business model  </vt:lpstr>
      <vt:lpstr>Audiences turning away </vt:lpstr>
      <vt:lpstr>News and negativity </vt:lpstr>
      <vt:lpstr>PowerPoint-Präsentation</vt:lpstr>
      <vt:lpstr>Why is news coverage traditionally negative and conflict-based?</vt:lpstr>
      <vt:lpstr>News processing and biases </vt:lpstr>
      <vt:lpstr>Why do negative images attract our attention? </vt:lpstr>
      <vt:lpstr>Negativity Bias </vt:lpstr>
      <vt:lpstr>Evolution: The negativity bias helped our ancestors survive  </vt:lpstr>
      <vt:lpstr>Negativity Bias </vt:lpstr>
      <vt:lpstr>More biases…</vt:lpstr>
      <vt:lpstr>PowerPoint-Präsentation</vt:lpstr>
      <vt:lpstr>The effects of so much negativity</vt:lpstr>
      <vt:lpstr>How does negative news 24/7 affect audiences? </vt:lpstr>
      <vt:lpstr>A barrage of bad news is toxic to our bodies  </vt:lpstr>
      <vt:lpstr>Another result…  </vt:lpstr>
      <vt:lpstr>Our own perception of the world</vt:lpstr>
      <vt:lpstr>Question 1  </vt:lpstr>
      <vt:lpstr>Quiz question 2  </vt:lpstr>
      <vt:lpstr>Quiz: Gapminder Foundation</vt:lpstr>
      <vt:lpstr>And the audiences?  </vt:lpstr>
      <vt:lpstr>What does all this mean for society  and for democracy? </vt:lpstr>
      <vt:lpstr>PowerPoint-Präsentation</vt:lpstr>
      <vt:lpstr>PowerPoint-Präsentation</vt:lpstr>
      <vt:lpstr>What do audiences want instead?</vt:lpstr>
      <vt:lpstr>What the audiences expect from news - I</vt:lpstr>
      <vt:lpstr>… and the young generation?   </vt:lpstr>
      <vt:lpstr>DW audience research</vt:lpstr>
      <vt:lpstr>What the audiences expect from news – II</vt:lpstr>
      <vt:lpstr>User needs model 2.0  </vt:lpstr>
      <vt:lpstr>2023: How publishers plan to counter news avoidance/fatigue  - Explanatory journalism (94%) - Q &amp; A formats (87%) - Solutions/constructive journalism (73%) - Inspirational stories (66%) - Broader agenda (65%) - Slow journalism (64%) - Positive stories (48%) - Other (32%)         </vt:lpstr>
      <vt:lpstr>PowerPoint-Präsentation</vt:lpstr>
      <vt:lpstr>PowerPoint-Präsentation</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Leonie Rölle-Dahl</dc:creator>
  <dc:description>Stand: 04.01.2023, bearbeitet mit virtuellem PC unter VDI Horizon</dc:description>
  <cp:lastModifiedBy>Beate Weides</cp:lastModifiedBy>
  <cp:revision>8</cp:revision>
  <dcterms:created xsi:type="dcterms:W3CDTF">2023-01-10T14:24:23Z</dcterms:created>
  <dcterms:modified xsi:type="dcterms:W3CDTF">2023-04-15T15:48:59Z</dcterms:modified>
  <cp:contentStatus>Stand: 04.01.2023</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2c307e-0521-474d-811d-e4135bb254bd_Enabled">
    <vt:lpwstr>true</vt:lpwstr>
  </property>
  <property fmtid="{D5CDD505-2E9C-101B-9397-08002B2CF9AE}" pid="3" name="MSIP_Label_8a2c307e-0521-474d-811d-e4135bb254bd_SetDate">
    <vt:lpwstr>2022-11-11T12:12:01Z</vt:lpwstr>
  </property>
  <property fmtid="{D5CDD505-2E9C-101B-9397-08002B2CF9AE}" pid="4" name="MSIP_Label_8a2c307e-0521-474d-811d-e4135bb254bd_Method">
    <vt:lpwstr>Standard</vt:lpwstr>
  </property>
  <property fmtid="{D5CDD505-2E9C-101B-9397-08002B2CF9AE}" pid="5" name="MSIP_Label_8a2c307e-0521-474d-811d-e4135bb254bd_Name">
    <vt:lpwstr>8a2c307e-0521-474d-811d-e4135bb254bd</vt:lpwstr>
  </property>
  <property fmtid="{D5CDD505-2E9C-101B-9397-08002B2CF9AE}" pid="6" name="MSIP_Label_8a2c307e-0521-474d-811d-e4135bb254bd_SiteId">
    <vt:lpwstr>2401f820-b2b4-4e78-9c4b-ca13a0d9c13d</vt:lpwstr>
  </property>
  <property fmtid="{D5CDD505-2E9C-101B-9397-08002B2CF9AE}" pid="7" name="MSIP_Label_8a2c307e-0521-474d-811d-e4135bb254bd_ActionId">
    <vt:lpwstr>6a905214-1510-4d1b-94c1-7ec07aaf098e</vt:lpwstr>
  </property>
  <property fmtid="{D5CDD505-2E9C-101B-9397-08002B2CF9AE}" pid="8" name="MSIP_Label_8a2c307e-0521-474d-811d-e4135bb254bd_ContentBits">
    <vt:lpwstr>0</vt:lpwstr>
  </property>
  <property fmtid="{D5CDD505-2E9C-101B-9397-08002B2CF9AE}" pid="9" name="ContentTypeId">
    <vt:lpwstr>0x010100C755DADC72CA7F4ABF8B3AF7B86081D9</vt:lpwstr>
  </property>
  <property fmtid="{D5CDD505-2E9C-101B-9397-08002B2CF9AE}" pid="10" name="MediaServiceImageTags">
    <vt:lpwstr/>
  </property>
</Properties>
</file>